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256" r:id="rId2"/>
    <p:sldId id="257" r:id="rId3"/>
    <p:sldId id="311" r:id="rId4"/>
    <p:sldId id="310" r:id="rId5"/>
    <p:sldId id="312" r:id="rId6"/>
    <p:sldId id="300" r:id="rId7"/>
    <p:sldId id="313" r:id="rId8"/>
    <p:sldId id="325" r:id="rId9"/>
    <p:sldId id="326" r:id="rId10"/>
    <p:sldId id="322" r:id="rId11"/>
    <p:sldId id="324" r:id="rId12"/>
    <p:sldId id="329" r:id="rId13"/>
    <p:sldId id="315" r:id="rId14"/>
    <p:sldId id="330" r:id="rId15"/>
    <p:sldId id="314" r:id="rId16"/>
    <p:sldId id="308" r:id="rId17"/>
    <p:sldId id="327" r:id="rId18"/>
    <p:sldId id="332" r:id="rId19"/>
    <p:sldId id="320" r:id="rId20"/>
    <p:sldId id="316" r:id="rId21"/>
    <p:sldId id="321" r:id="rId22"/>
    <p:sldId id="317" r:id="rId23"/>
    <p:sldId id="318" r:id="rId24"/>
    <p:sldId id="309" r:id="rId25"/>
    <p:sldId id="266" r:id="rId26"/>
    <p:sldId id="258"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2984"/>
    <a:srgbClr val="EC3324"/>
    <a:srgbClr val="FAE17D"/>
    <a:srgbClr val="385623"/>
    <a:srgbClr val="12558A"/>
    <a:srgbClr val="38CAEE"/>
    <a:srgbClr val="86EBE9"/>
    <a:srgbClr val="ED7D31"/>
    <a:srgbClr val="5C2984"/>
    <a:srgbClr val="DD7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0D6C7-7D9C-C044-A2FC-AD55EE6CB0BF}" v="10497" dt="2022-06-14T21:43:31.098"/>
    <p1510:client id="{444244DF-CD34-F04C-1C7B-8D2543B8F586}" v="9" vWet="11" dt="2022-06-14T21:43:25.052"/>
    <p1510:client id="{5A6E137F-51EB-4173-B6EC-88F816938E3D}" v="1" dt="2022-06-14T21:29:16.029"/>
    <p1510:client id="{AD7CEF17-1AC2-A441-B016-7994C3D0B46C}" v="1" dt="2022-06-14T21:38:40.186"/>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Stile chiaro 3 - Colore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7"/>
    <p:restoredTop sz="93760"/>
  </p:normalViewPr>
  <p:slideViewPr>
    <p:cSldViewPr snapToGrid="0" snapToObjects="1">
      <p:cViewPr varScale="1">
        <p:scale>
          <a:sx n="105" d="100"/>
          <a:sy n="105" d="100"/>
        </p:scale>
        <p:origin x="9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2171C-85AD-5444-A730-A9407F51B744}" type="datetimeFigureOut">
              <a:rPr lang="it-IT" smtClean="0"/>
              <a:t>14/06/22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01F0B4-0500-E24E-831F-6106EADA5342}" type="slidenum">
              <a:rPr lang="it-IT" smtClean="0"/>
              <a:t>‹N›</a:t>
            </a:fld>
            <a:endParaRPr lang="it-IT"/>
          </a:p>
        </p:txBody>
      </p:sp>
    </p:spTree>
    <p:extLst>
      <p:ext uri="{BB962C8B-B14F-4D97-AF65-F5344CB8AC3E}">
        <p14:creationId xmlns:p14="http://schemas.microsoft.com/office/powerpoint/2010/main" val="2736140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BA01F0B4-0500-E24E-831F-6106EADA5342}" type="slidenum">
              <a:rPr lang="it-IT" smtClean="0"/>
              <a:t>1</a:t>
            </a:fld>
            <a:endParaRPr lang="it-IT"/>
          </a:p>
        </p:txBody>
      </p:sp>
    </p:spTree>
    <p:extLst>
      <p:ext uri="{BB962C8B-B14F-4D97-AF65-F5344CB8AC3E}">
        <p14:creationId xmlns:p14="http://schemas.microsoft.com/office/powerpoint/2010/main" val="250240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13</a:t>
            </a:fld>
            <a:endParaRPr lang="it-IT"/>
          </a:p>
        </p:txBody>
      </p:sp>
    </p:spTree>
    <p:extLst>
      <p:ext uri="{BB962C8B-B14F-4D97-AF65-F5344CB8AC3E}">
        <p14:creationId xmlns:p14="http://schemas.microsoft.com/office/powerpoint/2010/main" val="3005450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14</a:t>
            </a:fld>
            <a:endParaRPr lang="it-IT"/>
          </a:p>
        </p:txBody>
      </p:sp>
    </p:spTree>
    <p:extLst>
      <p:ext uri="{BB962C8B-B14F-4D97-AF65-F5344CB8AC3E}">
        <p14:creationId xmlns:p14="http://schemas.microsoft.com/office/powerpoint/2010/main" val="3810765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15</a:t>
            </a:fld>
            <a:endParaRPr lang="it-IT"/>
          </a:p>
        </p:txBody>
      </p:sp>
    </p:spTree>
    <p:extLst>
      <p:ext uri="{BB962C8B-B14F-4D97-AF65-F5344CB8AC3E}">
        <p14:creationId xmlns:p14="http://schemas.microsoft.com/office/powerpoint/2010/main" val="350813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A01F0B4-0500-E24E-831F-6106EADA5342}" type="slidenum">
              <a:rPr lang="it-IT" smtClean="0"/>
              <a:t>16</a:t>
            </a:fld>
            <a:endParaRPr lang="it-IT"/>
          </a:p>
        </p:txBody>
      </p:sp>
    </p:spTree>
    <p:extLst>
      <p:ext uri="{BB962C8B-B14F-4D97-AF65-F5344CB8AC3E}">
        <p14:creationId xmlns:p14="http://schemas.microsoft.com/office/powerpoint/2010/main" val="92535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A01F0B4-0500-E24E-831F-6106EADA5342}" type="slidenum">
              <a:rPr lang="it-IT" smtClean="0"/>
              <a:t>17</a:t>
            </a:fld>
            <a:endParaRPr lang="it-IT"/>
          </a:p>
        </p:txBody>
      </p:sp>
    </p:spTree>
    <p:extLst>
      <p:ext uri="{BB962C8B-B14F-4D97-AF65-F5344CB8AC3E}">
        <p14:creationId xmlns:p14="http://schemas.microsoft.com/office/powerpoint/2010/main" val="3131557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A01F0B4-0500-E24E-831F-6106EADA5342}" type="slidenum">
              <a:rPr lang="it-IT" smtClean="0"/>
              <a:t>18</a:t>
            </a:fld>
            <a:endParaRPr lang="it-IT"/>
          </a:p>
        </p:txBody>
      </p:sp>
    </p:spTree>
    <p:extLst>
      <p:ext uri="{BB962C8B-B14F-4D97-AF65-F5344CB8AC3E}">
        <p14:creationId xmlns:p14="http://schemas.microsoft.com/office/powerpoint/2010/main" val="345581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A01F0B4-0500-E24E-831F-6106EADA5342}" type="slidenum">
              <a:rPr lang="it-IT" smtClean="0"/>
              <a:t>19</a:t>
            </a:fld>
            <a:endParaRPr lang="it-IT"/>
          </a:p>
        </p:txBody>
      </p:sp>
    </p:spTree>
    <p:extLst>
      <p:ext uri="{BB962C8B-B14F-4D97-AF65-F5344CB8AC3E}">
        <p14:creationId xmlns:p14="http://schemas.microsoft.com/office/powerpoint/2010/main" val="233889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A01F0B4-0500-E24E-831F-6106EADA5342}" type="slidenum">
              <a:rPr lang="it-IT" smtClean="0"/>
              <a:t>20</a:t>
            </a:fld>
            <a:endParaRPr lang="it-IT"/>
          </a:p>
        </p:txBody>
      </p:sp>
    </p:spTree>
    <p:extLst>
      <p:ext uri="{BB962C8B-B14F-4D97-AF65-F5344CB8AC3E}">
        <p14:creationId xmlns:p14="http://schemas.microsoft.com/office/powerpoint/2010/main" val="4225682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A01F0B4-0500-E24E-831F-6106EADA5342}" type="slidenum">
              <a:rPr lang="it-IT" smtClean="0"/>
              <a:t>21</a:t>
            </a:fld>
            <a:endParaRPr lang="it-IT"/>
          </a:p>
        </p:txBody>
      </p:sp>
    </p:spTree>
    <p:extLst>
      <p:ext uri="{BB962C8B-B14F-4D97-AF65-F5344CB8AC3E}">
        <p14:creationId xmlns:p14="http://schemas.microsoft.com/office/powerpoint/2010/main" val="725322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A01F0B4-0500-E24E-831F-6106EADA5342}" type="slidenum">
              <a:rPr lang="it-IT" smtClean="0"/>
              <a:t>22</a:t>
            </a:fld>
            <a:endParaRPr lang="it-IT"/>
          </a:p>
        </p:txBody>
      </p:sp>
    </p:spTree>
    <p:extLst>
      <p:ext uri="{BB962C8B-B14F-4D97-AF65-F5344CB8AC3E}">
        <p14:creationId xmlns:p14="http://schemas.microsoft.com/office/powerpoint/2010/main" val="322117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3</a:t>
            </a:fld>
            <a:endParaRPr lang="it-IT"/>
          </a:p>
        </p:txBody>
      </p:sp>
    </p:spTree>
    <p:extLst>
      <p:ext uri="{BB962C8B-B14F-4D97-AF65-F5344CB8AC3E}">
        <p14:creationId xmlns:p14="http://schemas.microsoft.com/office/powerpoint/2010/main" val="2601978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01F0B4-0500-E24E-831F-6106EADA5342}" type="slidenum">
              <a:rPr lang="it-IT" smtClean="0"/>
              <a:t>23</a:t>
            </a:fld>
            <a:endParaRPr lang="it-IT"/>
          </a:p>
        </p:txBody>
      </p:sp>
    </p:spTree>
    <p:extLst>
      <p:ext uri="{BB962C8B-B14F-4D97-AF65-F5344CB8AC3E}">
        <p14:creationId xmlns:p14="http://schemas.microsoft.com/office/powerpoint/2010/main" val="2844066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24</a:t>
            </a:fld>
            <a:endParaRPr lang="it-IT"/>
          </a:p>
        </p:txBody>
      </p:sp>
    </p:spTree>
    <p:extLst>
      <p:ext uri="{BB962C8B-B14F-4D97-AF65-F5344CB8AC3E}">
        <p14:creationId xmlns:p14="http://schemas.microsoft.com/office/powerpoint/2010/main" val="655467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6</a:t>
            </a:fld>
            <a:endParaRPr lang="it-IT"/>
          </a:p>
        </p:txBody>
      </p:sp>
    </p:spTree>
    <p:extLst>
      <p:ext uri="{BB962C8B-B14F-4D97-AF65-F5344CB8AC3E}">
        <p14:creationId xmlns:p14="http://schemas.microsoft.com/office/powerpoint/2010/main" val="51351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7</a:t>
            </a:fld>
            <a:endParaRPr lang="it-IT"/>
          </a:p>
        </p:txBody>
      </p:sp>
    </p:spTree>
    <p:extLst>
      <p:ext uri="{BB962C8B-B14F-4D97-AF65-F5344CB8AC3E}">
        <p14:creationId xmlns:p14="http://schemas.microsoft.com/office/powerpoint/2010/main" val="61602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8</a:t>
            </a:fld>
            <a:endParaRPr lang="it-IT"/>
          </a:p>
        </p:txBody>
      </p:sp>
    </p:spTree>
    <p:extLst>
      <p:ext uri="{BB962C8B-B14F-4D97-AF65-F5344CB8AC3E}">
        <p14:creationId xmlns:p14="http://schemas.microsoft.com/office/powerpoint/2010/main" val="4271660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9</a:t>
            </a:fld>
            <a:endParaRPr lang="it-IT"/>
          </a:p>
        </p:txBody>
      </p:sp>
    </p:spTree>
    <p:extLst>
      <p:ext uri="{BB962C8B-B14F-4D97-AF65-F5344CB8AC3E}">
        <p14:creationId xmlns:p14="http://schemas.microsoft.com/office/powerpoint/2010/main" val="261514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10</a:t>
            </a:fld>
            <a:endParaRPr lang="it-IT"/>
          </a:p>
        </p:txBody>
      </p:sp>
    </p:spTree>
    <p:extLst>
      <p:ext uri="{BB962C8B-B14F-4D97-AF65-F5344CB8AC3E}">
        <p14:creationId xmlns:p14="http://schemas.microsoft.com/office/powerpoint/2010/main" val="1592881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11</a:t>
            </a:fld>
            <a:endParaRPr lang="it-IT"/>
          </a:p>
        </p:txBody>
      </p:sp>
    </p:spTree>
    <p:extLst>
      <p:ext uri="{BB962C8B-B14F-4D97-AF65-F5344CB8AC3E}">
        <p14:creationId xmlns:p14="http://schemas.microsoft.com/office/powerpoint/2010/main" val="161412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F653B35-4061-954E-B90A-68EA5B800993}" type="slidenum">
              <a:rPr lang="it-IT" smtClean="0"/>
              <a:t>12</a:t>
            </a:fld>
            <a:endParaRPr lang="it-IT"/>
          </a:p>
        </p:txBody>
      </p:sp>
    </p:spTree>
    <p:extLst>
      <p:ext uri="{BB962C8B-B14F-4D97-AF65-F5344CB8AC3E}">
        <p14:creationId xmlns:p14="http://schemas.microsoft.com/office/powerpoint/2010/main" val="223895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DC859F-E565-BC4F-98D0-22E236E944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8EF6B88D-131E-514D-AC20-D4146E6046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5C1F53B-33B1-B74C-8D1B-F5836CDD6034}"/>
              </a:ext>
            </a:extLst>
          </p:cNvPr>
          <p:cNvSpPr>
            <a:spLocks noGrp="1"/>
          </p:cNvSpPr>
          <p:nvPr>
            <p:ph type="dt" sz="half" idx="10"/>
          </p:nvPr>
        </p:nvSpPr>
        <p:spPr/>
        <p:txBody>
          <a:bodyPr/>
          <a:lstStyle/>
          <a:p>
            <a:fld id="{99017D59-22E5-0044-A384-28835733E62D}" type="datetime1">
              <a:rPr lang="it-IT" smtClean="0"/>
              <a:t>14/06/22</a:t>
            </a:fld>
            <a:endParaRPr lang="it-IT"/>
          </a:p>
        </p:txBody>
      </p:sp>
      <p:sp>
        <p:nvSpPr>
          <p:cNvPr id="5" name="Segnaposto piè di pagina 4">
            <a:extLst>
              <a:ext uri="{FF2B5EF4-FFF2-40B4-BE49-F238E27FC236}">
                <a16:creationId xmlns:a16="http://schemas.microsoft.com/office/drawing/2014/main" id="{7DACA3A2-A400-9047-A517-406B64494A97}"/>
              </a:ext>
            </a:extLst>
          </p:cNvPr>
          <p:cNvSpPr>
            <a:spLocks noGrp="1"/>
          </p:cNvSpPr>
          <p:nvPr>
            <p:ph type="ftr" sz="quarter" idx="11"/>
          </p:nvPr>
        </p:nvSpPr>
        <p:spPr/>
        <p:txBody>
          <a:bodyPr/>
          <a:lstStyle/>
          <a:p>
            <a:r>
              <a:rPr lang="it-IT"/>
              <a:t>AMR - Baldisseri, Maiani, Ripamonti</a:t>
            </a:r>
          </a:p>
        </p:txBody>
      </p:sp>
      <p:sp>
        <p:nvSpPr>
          <p:cNvPr id="6" name="Segnaposto numero diapositiva 5">
            <a:extLst>
              <a:ext uri="{FF2B5EF4-FFF2-40B4-BE49-F238E27FC236}">
                <a16:creationId xmlns:a16="http://schemas.microsoft.com/office/drawing/2014/main" id="{9F3864B8-0F1F-D549-A246-322947DA8830}"/>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4271751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8B95C-20AC-204A-BCB1-C238612321A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7B7FBEE-C779-FA49-99F1-766F5E88D90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4DD8565-BCF3-CA49-A4E4-DC1BBDF97369}"/>
              </a:ext>
            </a:extLst>
          </p:cNvPr>
          <p:cNvSpPr>
            <a:spLocks noGrp="1"/>
          </p:cNvSpPr>
          <p:nvPr>
            <p:ph type="dt" sz="half" idx="10"/>
          </p:nvPr>
        </p:nvSpPr>
        <p:spPr/>
        <p:txBody>
          <a:bodyPr/>
          <a:lstStyle/>
          <a:p>
            <a:fld id="{D5936709-E628-0A48-BD24-58D2D2536C30}" type="datetime1">
              <a:rPr lang="it-IT" smtClean="0"/>
              <a:t>14/06/22</a:t>
            </a:fld>
            <a:endParaRPr lang="it-IT"/>
          </a:p>
        </p:txBody>
      </p:sp>
      <p:sp>
        <p:nvSpPr>
          <p:cNvPr id="5" name="Segnaposto piè di pagina 4">
            <a:extLst>
              <a:ext uri="{FF2B5EF4-FFF2-40B4-BE49-F238E27FC236}">
                <a16:creationId xmlns:a16="http://schemas.microsoft.com/office/drawing/2014/main" id="{8D3F535B-BBB2-184C-856A-3C681AFA011F}"/>
              </a:ext>
            </a:extLst>
          </p:cNvPr>
          <p:cNvSpPr>
            <a:spLocks noGrp="1"/>
          </p:cNvSpPr>
          <p:nvPr>
            <p:ph type="ftr" sz="quarter" idx="11"/>
          </p:nvPr>
        </p:nvSpPr>
        <p:spPr/>
        <p:txBody>
          <a:bodyPr/>
          <a:lstStyle/>
          <a:p>
            <a:r>
              <a:rPr lang="it-IT"/>
              <a:t>AMR - Baldisseri, Maiani, Ripamonti</a:t>
            </a:r>
          </a:p>
        </p:txBody>
      </p:sp>
      <p:sp>
        <p:nvSpPr>
          <p:cNvPr id="6" name="Segnaposto numero diapositiva 5">
            <a:extLst>
              <a:ext uri="{FF2B5EF4-FFF2-40B4-BE49-F238E27FC236}">
                <a16:creationId xmlns:a16="http://schemas.microsoft.com/office/drawing/2014/main" id="{0F4EC8C0-50CF-4C4D-81EC-72C7764665AC}"/>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1391845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1225439-217C-0449-BA1E-9CDE270D5A6B}"/>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4E1F29A-D60D-9446-BAFD-3730BB6914E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5135E-61BF-0B48-B32F-38B383A1ACB1}"/>
              </a:ext>
            </a:extLst>
          </p:cNvPr>
          <p:cNvSpPr>
            <a:spLocks noGrp="1"/>
          </p:cNvSpPr>
          <p:nvPr>
            <p:ph type="dt" sz="half" idx="10"/>
          </p:nvPr>
        </p:nvSpPr>
        <p:spPr/>
        <p:txBody>
          <a:bodyPr/>
          <a:lstStyle/>
          <a:p>
            <a:fld id="{B4814FEF-1ADC-904A-99A6-CD4B5CE8E9FA}" type="datetime1">
              <a:rPr lang="it-IT" smtClean="0"/>
              <a:t>14/06/22</a:t>
            </a:fld>
            <a:endParaRPr lang="it-IT"/>
          </a:p>
        </p:txBody>
      </p:sp>
      <p:sp>
        <p:nvSpPr>
          <p:cNvPr id="5" name="Segnaposto piè di pagina 4">
            <a:extLst>
              <a:ext uri="{FF2B5EF4-FFF2-40B4-BE49-F238E27FC236}">
                <a16:creationId xmlns:a16="http://schemas.microsoft.com/office/drawing/2014/main" id="{D1C07026-A019-374C-BFB4-926DFED0318E}"/>
              </a:ext>
            </a:extLst>
          </p:cNvPr>
          <p:cNvSpPr>
            <a:spLocks noGrp="1"/>
          </p:cNvSpPr>
          <p:nvPr>
            <p:ph type="ftr" sz="quarter" idx="11"/>
          </p:nvPr>
        </p:nvSpPr>
        <p:spPr/>
        <p:txBody>
          <a:bodyPr/>
          <a:lstStyle/>
          <a:p>
            <a:r>
              <a:rPr lang="it-IT"/>
              <a:t>AMR - Baldisseri, Maiani, Ripamonti</a:t>
            </a:r>
          </a:p>
        </p:txBody>
      </p:sp>
      <p:sp>
        <p:nvSpPr>
          <p:cNvPr id="6" name="Segnaposto numero diapositiva 5">
            <a:extLst>
              <a:ext uri="{FF2B5EF4-FFF2-40B4-BE49-F238E27FC236}">
                <a16:creationId xmlns:a16="http://schemas.microsoft.com/office/drawing/2014/main" id="{D627C763-3B90-B84E-AD21-F7E370AD1575}"/>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1423217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53A4F3-ECA3-5846-8961-506895B45B8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6C2D81A-ADEB-1D4A-BFE0-870644F4BC8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00306A1-A9B4-BA4D-8B4C-5B1D7EC3939B}"/>
              </a:ext>
            </a:extLst>
          </p:cNvPr>
          <p:cNvSpPr>
            <a:spLocks noGrp="1"/>
          </p:cNvSpPr>
          <p:nvPr>
            <p:ph type="dt" sz="half" idx="10"/>
          </p:nvPr>
        </p:nvSpPr>
        <p:spPr/>
        <p:txBody>
          <a:bodyPr/>
          <a:lstStyle/>
          <a:p>
            <a:fld id="{4AE28F62-6839-0F43-9A71-5D429FC83007}" type="datetime1">
              <a:rPr lang="it-IT" smtClean="0"/>
              <a:t>14/06/22</a:t>
            </a:fld>
            <a:endParaRPr lang="it-IT"/>
          </a:p>
        </p:txBody>
      </p:sp>
      <p:sp>
        <p:nvSpPr>
          <p:cNvPr id="5" name="Segnaposto piè di pagina 4">
            <a:extLst>
              <a:ext uri="{FF2B5EF4-FFF2-40B4-BE49-F238E27FC236}">
                <a16:creationId xmlns:a16="http://schemas.microsoft.com/office/drawing/2014/main" id="{79C94F44-D6A6-DB4C-910E-09A578A181B4}"/>
              </a:ext>
            </a:extLst>
          </p:cNvPr>
          <p:cNvSpPr>
            <a:spLocks noGrp="1"/>
          </p:cNvSpPr>
          <p:nvPr>
            <p:ph type="ftr" sz="quarter" idx="11"/>
          </p:nvPr>
        </p:nvSpPr>
        <p:spPr/>
        <p:txBody>
          <a:bodyPr/>
          <a:lstStyle/>
          <a:p>
            <a:r>
              <a:rPr lang="it-IT"/>
              <a:t>AMR - Baldisseri, Maiani, Ripamonti</a:t>
            </a:r>
          </a:p>
        </p:txBody>
      </p:sp>
      <p:sp>
        <p:nvSpPr>
          <p:cNvPr id="6" name="Segnaposto numero diapositiva 5">
            <a:extLst>
              <a:ext uri="{FF2B5EF4-FFF2-40B4-BE49-F238E27FC236}">
                <a16:creationId xmlns:a16="http://schemas.microsoft.com/office/drawing/2014/main" id="{48510469-80C4-F042-A756-F8DDBE056945}"/>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1387580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34FD34-6E4E-A34E-9B86-B2713AD6C43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5A1B14D-DDD3-BF47-B593-D36A26B641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868DB6E-779E-324E-ABE4-9644B4D48EC4}"/>
              </a:ext>
            </a:extLst>
          </p:cNvPr>
          <p:cNvSpPr>
            <a:spLocks noGrp="1"/>
          </p:cNvSpPr>
          <p:nvPr>
            <p:ph type="dt" sz="half" idx="10"/>
          </p:nvPr>
        </p:nvSpPr>
        <p:spPr/>
        <p:txBody>
          <a:bodyPr/>
          <a:lstStyle/>
          <a:p>
            <a:fld id="{B5C6EDBE-8728-D544-BAB8-7E023703BD8D}" type="datetime1">
              <a:rPr lang="it-IT" smtClean="0"/>
              <a:t>14/06/22</a:t>
            </a:fld>
            <a:endParaRPr lang="it-IT"/>
          </a:p>
        </p:txBody>
      </p:sp>
      <p:sp>
        <p:nvSpPr>
          <p:cNvPr id="5" name="Segnaposto piè di pagina 4">
            <a:extLst>
              <a:ext uri="{FF2B5EF4-FFF2-40B4-BE49-F238E27FC236}">
                <a16:creationId xmlns:a16="http://schemas.microsoft.com/office/drawing/2014/main" id="{07375FBF-0590-9342-9D95-DA02FC776482}"/>
              </a:ext>
            </a:extLst>
          </p:cNvPr>
          <p:cNvSpPr>
            <a:spLocks noGrp="1"/>
          </p:cNvSpPr>
          <p:nvPr>
            <p:ph type="ftr" sz="quarter" idx="11"/>
          </p:nvPr>
        </p:nvSpPr>
        <p:spPr/>
        <p:txBody>
          <a:bodyPr/>
          <a:lstStyle/>
          <a:p>
            <a:r>
              <a:rPr lang="it-IT"/>
              <a:t>AMR - Baldisseri, Maiani, Ripamonti</a:t>
            </a:r>
          </a:p>
        </p:txBody>
      </p:sp>
      <p:sp>
        <p:nvSpPr>
          <p:cNvPr id="6" name="Segnaposto numero diapositiva 5">
            <a:extLst>
              <a:ext uri="{FF2B5EF4-FFF2-40B4-BE49-F238E27FC236}">
                <a16:creationId xmlns:a16="http://schemas.microsoft.com/office/drawing/2014/main" id="{8C4C4F4E-11C2-9643-8176-71B6BCD640C0}"/>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3122013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A96D81-D42B-554D-8D6A-AF244514408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FA839D-0482-2B4B-95F7-BD34DED44A3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65DA932-C409-7047-897A-C53B2CE4838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989A283-1A25-0241-96AE-EE562FD68897}"/>
              </a:ext>
            </a:extLst>
          </p:cNvPr>
          <p:cNvSpPr>
            <a:spLocks noGrp="1"/>
          </p:cNvSpPr>
          <p:nvPr>
            <p:ph type="dt" sz="half" idx="10"/>
          </p:nvPr>
        </p:nvSpPr>
        <p:spPr/>
        <p:txBody>
          <a:bodyPr/>
          <a:lstStyle/>
          <a:p>
            <a:fld id="{43D1BB71-A0B7-8A45-BE29-EDA0D88EA541}" type="datetime1">
              <a:rPr lang="it-IT" smtClean="0"/>
              <a:t>14/06/22</a:t>
            </a:fld>
            <a:endParaRPr lang="it-IT"/>
          </a:p>
        </p:txBody>
      </p:sp>
      <p:sp>
        <p:nvSpPr>
          <p:cNvPr id="6" name="Segnaposto piè di pagina 5">
            <a:extLst>
              <a:ext uri="{FF2B5EF4-FFF2-40B4-BE49-F238E27FC236}">
                <a16:creationId xmlns:a16="http://schemas.microsoft.com/office/drawing/2014/main" id="{B247DD87-443C-CF4F-8E2D-47F4391105DB}"/>
              </a:ext>
            </a:extLst>
          </p:cNvPr>
          <p:cNvSpPr>
            <a:spLocks noGrp="1"/>
          </p:cNvSpPr>
          <p:nvPr>
            <p:ph type="ftr" sz="quarter" idx="11"/>
          </p:nvPr>
        </p:nvSpPr>
        <p:spPr/>
        <p:txBody>
          <a:bodyPr/>
          <a:lstStyle/>
          <a:p>
            <a:r>
              <a:rPr lang="it-IT"/>
              <a:t>AMR - Baldisseri, Maiani, Ripamonti</a:t>
            </a:r>
          </a:p>
        </p:txBody>
      </p:sp>
      <p:sp>
        <p:nvSpPr>
          <p:cNvPr id="7" name="Segnaposto numero diapositiva 6">
            <a:extLst>
              <a:ext uri="{FF2B5EF4-FFF2-40B4-BE49-F238E27FC236}">
                <a16:creationId xmlns:a16="http://schemas.microsoft.com/office/drawing/2014/main" id="{75B59129-AEE9-9E43-B0F7-19AD8D7B81BB}"/>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257428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4EBBDE-6052-7748-8B6F-48F10DD1B785}"/>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F8CC6A6-A8ED-FB4B-B5B0-954F123889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55C5769-2209-4643-BDD4-D67BFAE77E0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E545455-D7F2-EF46-B70D-012459B12E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705E8A6-B2F9-F44E-AFF4-1E8D276018B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F408619-1BA4-FA43-ADB1-669C039B94F2}"/>
              </a:ext>
            </a:extLst>
          </p:cNvPr>
          <p:cNvSpPr>
            <a:spLocks noGrp="1"/>
          </p:cNvSpPr>
          <p:nvPr>
            <p:ph type="dt" sz="half" idx="10"/>
          </p:nvPr>
        </p:nvSpPr>
        <p:spPr/>
        <p:txBody>
          <a:bodyPr/>
          <a:lstStyle/>
          <a:p>
            <a:fld id="{6FDFED7F-605E-7546-8B10-0BA7639A3674}" type="datetime1">
              <a:rPr lang="it-IT" smtClean="0"/>
              <a:t>14/06/22</a:t>
            </a:fld>
            <a:endParaRPr lang="it-IT"/>
          </a:p>
        </p:txBody>
      </p:sp>
      <p:sp>
        <p:nvSpPr>
          <p:cNvPr id="8" name="Segnaposto piè di pagina 7">
            <a:extLst>
              <a:ext uri="{FF2B5EF4-FFF2-40B4-BE49-F238E27FC236}">
                <a16:creationId xmlns:a16="http://schemas.microsoft.com/office/drawing/2014/main" id="{619380A1-7607-A848-8BCA-8A3F70E503E5}"/>
              </a:ext>
            </a:extLst>
          </p:cNvPr>
          <p:cNvSpPr>
            <a:spLocks noGrp="1"/>
          </p:cNvSpPr>
          <p:nvPr>
            <p:ph type="ftr" sz="quarter" idx="11"/>
          </p:nvPr>
        </p:nvSpPr>
        <p:spPr/>
        <p:txBody>
          <a:bodyPr/>
          <a:lstStyle/>
          <a:p>
            <a:r>
              <a:rPr lang="it-IT"/>
              <a:t>AMR - Baldisseri, Maiani, Ripamonti</a:t>
            </a:r>
          </a:p>
        </p:txBody>
      </p:sp>
      <p:sp>
        <p:nvSpPr>
          <p:cNvPr id="9" name="Segnaposto numero diapositiva 8">
            <a:extLst>
              <a:ext uri="{FF2B5EF4-FFF2-40B4-BE49-F238E27FC236}">
                <a16:creationId xmlns:a16="http://schemas.microsoft.com/office/drawing/2014/main" id="{5C9987D2-1026-DE41-A3AF-7485627FC9AF}"/>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482060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B3159A-5C31-B84C-9EE8-819C7C2DDCE0}"/>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4B354B3-08B5-9240-A7F8-9D3BD76A48F7}"/>
              </a:ext>
            </a:extLst>
          </p:cNvPr>
          <p:cNvSpPr>
            <a:spLocks noGrp="1"/>
          </p:cNvSpPr>
          <p:nvPr>
            <p:ph type="dt" sz="half" idx="10"/>
          </p:nvPr>
        </p:nvSpPr>
        <p:spPr/>
        <p:txBody>
          <a:bodyPr/>
          <a:lstStyle/>
          <a:p>
            <a:fld id="{8BDBA8CA-9FCB-7A42-905C-41D48CFDC986}" type="datetime1">
              <a:rPr lang="it-IT" smtClean="0"/>
              <a:t>14/06/22</a:t>
            </a:fld>
            <a:endParaRPr lang="it-IT"/>
          </a:p>
        </p:txBody>
      </p:sp>
      <p:sp>
        <p:nvSpPr>
          <p:cNvPr id="4" name="Segnaposto piè di pagina 3">
            <a:extLst>
              <a:ext uri="{FF2B5EF4-FFF2-40B4-BE49-F238E27FC236}">
                <a16:creationId xmlns:a16="http://schemas.microsoft.com/office/drawing/2014/main" id="{C0AFD8F7-3AB2-5746-8B67-99397989C20D}"/>
              </a:ext>
            </a:extLst>
          </p:cNvPr>
          <p:cNvSpPr>
            <a:spLocks noGrp="1"/>
          </p:cNvSpPr>
          <p:nvPr>
            <p:ph type="ftr" sz="quarter" idx="11"/>
          </p:nvPr>
        </p:nvSpPr>
        <p:spPr/>
        <p:txBody>
          <a:bodyPr/>
          <a:lstStyle/>
          <a:p>
            <a:r>
              <a:rPr lang="it-IT"/>
              <a:t>AMR - Baldisseri, Maiani, Ripamonti</a:t>
            </a:r>
          </a:p>
        </p:txBody>
      </p:sp>
      <p:sp>
        <p:nvSpPr>
          <p:cNvPr id="5" name="Segnaposto numero diapositiva 4">
            <a:extLst>
              <a:ext uri="{FF2B5EF4-FFF2-40B4-BE49-F238E27FC236}">
                <a16:creationId xmlns:a16="http://schemas.microsoft.com/office/drawing/2014/main" id="{1AD0BF22-452E-974A-940F-AC78FDCC2B84}"/>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2470203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76E5F0B-42D6-6849-B47A-131E1C84A450}"/>
              </a:ext>
            </a:extLst>
          </p:cNvPr>
          <p:cNvSpPr>
            <a:spLocks noGrp="1"/>
          </p:cNvSpPr>
          <p:nvPr>
            <p:ph type="dt" sz="half" idx="10"/>
          </p:nvPr>
        </p:nvSpPr>
        <p:spPr/>
        <p:txBody>
          <a:bodyPr/>
          <a:lstStyle/>
          <a:p>
            <a:fld id="{739834BD-5D18-F24E-833D-026D2E53DD4F}" type="datetime1">
              <a:rPr lang="it-IT" smtClean="0"/>
              <a:t>14/06/22</a:t>
            </a:fld>
            <a:endParaRPr lang="it-IT"/>
          </a:p>
        </p:txBody>
      </p:sp>
      <p:sp>
        <p:nvSpPr>
          <p:cNvPr id="3" name="Segnaposto piè di pagina 2">
            <a:extLst>
              <a:ext uri="{FF2B5EF4-FFF2-40B4-BE49-F238E27FC236}">
                <a16:creationId xmlns:a16="http://schemas.microsoft.com/office/drawing/2014/main" id="{30E68135-83FE-5B4D-9CC6-EAAAE6FDEED9}"/>
              </a:ext>
            </a:extLst>
          </p:cNvPr>
          <p:cNvSpPr>
            <a:spLocks noGrp="1"/>
          </p:cNvSpPr>
          <p:nvPr>
            <p:ph type="ftr" sz="quarter" idx="11"/>
          </p:nvPr>
        </p:nvSpPr>
        <p:spPr/>
        <p:txBody>
          <a:bodyPr/>
          <a:lstStyle/>
          <a:p>
            <a:r>
              <a:rPr lang="it-IT"/>
              <a:t>AMR - Baldisseri, Maiani, Ripamonti</a:t>
            </a:r>
          </a:p>
        </p:txBody>
      </p:sp>
      <p:sp>
        <p:nvSpPr>
          <p:cNvPr id="4" name="Segnaposto numero diapositiva 3">
            <a:extLst>
              <a:ext uri="{FF2B5EF4-FFF2-40B4-BE49-F238E27FC236}">
                <a16:creationId xmlns:a16="http://schemas.microsoft.com/office/drawing/2014/main" id="{7FCC6F36-EE4C-3B44-AC5E-94D0FF86EA23}"/>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684102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6F81BD-F4CE-FC43-822F-22BDBE2A3EA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41FB740-875F-9B46-8F1F-B6B2A2DDCE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E683A3C-1223-FB4A-945D-D71225AB8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F64E577-33D4-C04F-8E65-4C81AB33F9BF}"/>
              </a:ext>
            </a:extLst>
          </p:cNvPr>
          <p:cNvSpPr>
            <a:spLocks noGrp="1"/>
          </p:cNvSpPr>
          <p:nvPr>
            <p:ph type="dt" sz="half" idx="10"/>
          </p:nvPr>
        </p:nvSpPr>
        <p:spPr/>
        <p:txBody>
          <a:bodyPr/>
          <a:lstStyle/>
          <a:p>
            <a:fld id="{80A3D90C-6B19-8445-AB49-E2849D2E2ED7}" type="datetime1">
              <a:rPr lang="it-IT" smtClean="0"/>
              <a:t>14/06/22</a:t>
            </a:fld>
            <a:endParaRPr lang="it-IT"/>
          </a:p>
        </p:txBody>
      </p:sp>
      <p:sp>
        <p:nvSpPr>
          <p:cNvPr id="6" name="Segnaposto piè di pagina 5">
            <a:extLst>
              <a:ext uri="{FF2B5EF4-FFF2-40B4-BE49-F238E27FC236}">
                <a16:creationId xmlns:a16="http://schemas.microsoft.com/office/drawing/2014/main" id="{55DEBE73-43AE-0C41-AE46-64AB2E2E0922}"/>
              </a:ext>
            </a:extLst>
          </p:cNvPr>
          <p:cNvSpPr>
            <a:spLocks noGrp="1"/>
          </p:cNvSpPr>
          <p:nvPr>
            <p:ph type="ftr" sz="quarter" idx="11"/>
          </p:nvPr>
        </p:nvSpPr>
        <p:spPr/>
        <p:txBody>
          <a:bodyPr/>
          <a:lstStyle/>
          <a:p>
            <a:r>
              <a:rPr lang="it-IT"/>
              <a:t>AMR - Baldisseri, Maiani, Ripamonti</a:t>
            </a:r>
          </a:p>
        </p:txBody>
      </p:sp>
      <p:sp>
        <p:nvSpPr>
          <p:cNvPr id="7" name="Segnaposto numero diapositiva 6">
            <a:extLst>
              <a:ext uri="{FF2B5EF4-FFF2-40B4-BE49-F238E27FC236}">
                <a16:creationId xmlns:a16="http://schemas.microsoft.com/office/drawing/2014/main" id="{6920D89B-4B5D-5746-BB65-FD2EDEEFE46C}"/>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3711469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28286B-0F0B-1C44-8D77-1B633A4A077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2BF31BA-EA2C-9F48-A94B-73FA60F4D0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85130DA-55E3-954E-A10E-4E38494F8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0208DF4-87DB-6242-AD60-73EC10FFAF0A}"/>
              </a:ext>
            </a:extLst>
          </p:cNvPr>
          <p:cNvSpPr>
            <a:spLocks noGrp="1"/>
          </p:cNvSpPr>
          <p:nvPr>
            <p:ph type="dt" sz="half" idx="10"/>
          </p:nvPr>
        </p:nvSpPr>
        <p:spPr/>
        <p:txBody>
          <a:bodyPr/>
          <a:lstStyle/>
          <a:p>
            <a:fld id="{BAD2D15F-FA76-234B-8970-8C83DFBE4692}" type="datetime1">
              <a:rPr lang="it-IT" smtClean="0"/>
              <a:t>14/06/22</a:t>
            </a:fld>
            <a:endParaRPr lang="it-IT"/>
          </a:p>
        </p:txBody>
      </p:sp>
      <p:sp>
        <p:nvSpPr>
          <p:cNvPr id="6" name="Segnaposto piè di pagina 5">
            <a:extLst>
              <a:ext uri="{FF2B5EF4-FFF2-40B4-BE49-F238E27FC236}">
                <a16:creationId xmlns:a16="http://schemas.microsoft.com/office/drawing/2014/main" id="{D02987BC-0B3C-7F48-921A-41F6CCB038AE}"/>
              </a:ext>
            </a:extLst>
          </p:cNvPr>
          <p:cNvSpPr>
            <a:spLocks noGrp="1"/>
          </p:cNvSpPr>
          <p:nvPr>
            <p:ph type="ftr" sz="quarter" idx="11"/>
          </p:nvPr>
        </p:nvSpPr>
        <p:spPr/>
        <p:txBody>
          <a:bodyPr/>
          <a:lstStyle/>
          <a:p>
            <a:r>
              <a:rPr lang="it-IT"/>
              <a:t>AMR - Baldisseri, Maiani, Ripamonti</a:t>
            </a:r>
          </a:p>
        </p:txBody>
      </p:sp>
      <p:sp>
        <p:nvSpPr>
          <p:cNvPr id="7" name="Segnaposto numero diapositiva 6">
            <a:extLst>
              <a:ext uri="{FF2B5EF4-FFF2-40B4-BE49-F238E27FC236}">
                <a16:creationId xmlns:a16="http://schemas.microsoft.com/office/drawing/2014/main" id="{377D5FD0-8063-4642-86AB-183E5FE1E3DC}"/>
              </a:ext>
            </a:extLst>
          </p:cNvPr>
          <p:cNvSpPr>
            <a:spLocks noGrp="1"/>
          </p:cNvSpPr>
          <p:nvPr>
            <p:ph type="sldNum" sz="quarter" idx="12"/>
          </p:nvPr>
        </p:nvSpPr>
        <p:spPr/>
        <p:txBody>
          <a:bodyPr/>
          <a:lstStyle/>
          <a:p>
            <a:fld id="{73EE9E83-8255-4141-A03A-C47388835068}" type="slidenum">
              <a:rPr lang="it-IT" smtClean="0"/>
              <a:t>‹N›</a:t>
            </a:fld>
            <a:endParaRPr lang="it-IT"/>
          </a:p>
        </p:txBody>
      </p:sp>
    </p:spTree>
    <p:extLst>
      <p:ext uri="{BB962C8B-B14F-4D97-AF65-F5344CB8AC3E}">
        <p14:creationId xmlns:p14="http://schemas.microsoft.com/office/powerpoint/2010/main" val="904221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5923BF4-979F-724D-98D7-B03F853477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B84C512-C530-374A-AD72-CDC28F82CE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4EEA148-A020-6A47-99C0-75CB872069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C119B-88C0-B44F-8E5F-00E99E4BC965}" type="datetime1">
              <a:rPr lang="it-IT" smtClean="0"/>
              <a:t>14/06/22</a:t>
            </a:fld>
            <a:endParaRPr lang="it-IT"/>
          </a:p>
        </p:txBody>
      </p:sp>
      <p:sp>
        <p:nvSpPr>
          <p:cNvPr id="5" name="Segnaposto piè di pagina 4">
            <a:extLst>
              <a:ext uri="{FF2B5EF4-FFF2-40B4-BE49-F238E27FC236}">
                <a16:creationId xmlns:a16="http://schemas.microsoft.com/office/drawing/2014/main" id="{5B973A45-A4A9-404A-9897-0D0A0B209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AMR - Baldisseri, Maiani, Ripamonti</a:t>
            </a:r>
          </a:p>
        </p:txBody>
      </p:sp>
      <p:sp>
        <p:nvSpPr>
          <p:cNvPr id="6" name="Segnaposto numero diapositiva 5">
            <a:extLst>
              <a:ext uri="{FF2B5EF4-FFF2-40B4-BE49-F238E27FC236}">
                <a16:creationId xmlns:a16="http://schemas.microsoft.com/office/drawing/2014/main" id="{AEEDB6E9-E74C-F440-998E-65273852CD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E9E83-8255-4141-A03A-C47388835068}" type="slidenum">
              <a:rPr lang="it-IT" smtClean="0"/>
              <a:t>‹N›</a:t>
            </a:fld>
            <a:endParaRPr lang="it-IT"/>
          </a:p>
        </p:txBody>
      </p:sp>
    </p:spTree>
    <p:extLst>
      <p:ext uri="{BB962C8B-B14F-4D97-AF65-F5344CB8AC3E}">
        <p14:creationId xmlns:p14="http://schemas.microsoft.com/office/powerpoint/2010/main" val="2915206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1.emf"/><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0.png"/><Relationship Id="rId7" Type="http://schemas.openxmlformats.org/officeDocument/2006/relationships/image" Target="../media/image47.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0.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emf"/><Relationship Id="rId4" Type="http://schemas.openxmlformats.org/officeDocument/2006/relationships/image" Target="../media/image48.emf"/><Relationship Id="rId9" Type="http://schemas.openxmlformats.org/officeDocument/2006/relationships/image" Target="../media/image50.emf"/></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em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F3991F5-70F4-F16F-A3A3-A487A0EDFB4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41836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10</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p:sp>
        <p:nvSpPr>
          <p:cNvPr id="8" name="CasellaDiTesto 7">
            <a:extLst>
              <a:ext uri="{FF2B5EF4-FFF2-40B4-BE49-F238E27FC236}">
                <a16:creationId xmlns:a16="http://schemas.microsoft.com/office/drawing/2014/main" id="{EF974510-BAF4-4935-A6E1-418BC158CA7B}"/>
              </a:ext>
            </a:extLst>
          </p:cNvPr>
          <p:cNvSpPr txBox="1"/>
          <p:nvPr/>
        </p:nvSpPr>
        <p:spPr>
          <a:xfrm>
            <a:off x="219556" y="1143240"/>
            <a:ext cx="6594901" cy="400110"/>
          </a:xfrm>
          <a:prstGeom prst="rect">
            <a:avLst/>
          </a:prstGeom>
          <a:noFill/>
        </p:spPr>
        <p:txBody>
          <a:bodyPr wrap="square" rtlCol="0">
            <a:spAutoFit/>
          </a:bodyPr>
          <a:lstStyle/>
          <a:p>
            <a:r>
              <a:rPr lang="en-US" sz="2000" b="1">
                <a:latin typeface="Book Antiqua" panose="02040602050305030304" pitchFamily="18" charset="0"/>
              </a:rPr>
              <a:t>3 Stochastic Model Predictive Control</a:t>
            </a:r>
          </a:p>
        </p:txBody>
      </p:sp>
      <p:cxnSp>
        <p:nvCxnSpPr>
          <p:cNvPr id="9" name="Connettore 1 8">
            <a:extLst>
              <a:ext uri="{FF2B5EF4-FFF2-40B4-BE49-F238E27FC236}">
                <a16:creationId xmlns:a16="http://schemas.microsoft.com/office/drawing/2014/main" id="{2D5F6C80-D119-F2B9-CD6F-8F7F4294989F}"/>
              </a:ext>
            </a:extLst>
          </p:cNvPr>
          <p:cNvCxnSpPr>
            <a:cxnSpLocks/>
          </p:cNvCxnSpPr>
          <p:nvPr/>
        </p:nvCxnSpPr>
        <p:spPr>
          <a:xfrm>
            <a:off x="186435" y="1545734"/>
            <a:ext cx="371561" cy="0"/>
          </a:xfrm>
          <a:prstGeom prst="line">
            <a:avLst/>
          </a:prstGeom>
          <a:ln>
            <a:solidFill>
              <a:srgbClr val="EC3324"/>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F2322BC7-3CDE-D5E2-773A-3513A2888BA9}"/>
                  </a:ext>
                </a:extLst>
              </p:cNvPr>
              <p:cNvSpPr txBox="1"/>
              <p:nvPr/>
            </p:nvSpPr>
            <p:spPr>
              <a:xfrm>
                <a:off x="273778" y="1796998"/>
                <a:ext cx="11666475" cy="4021678"/>
              </a:xfrm>
              <a:prstGeom prst="rect">
                <a:avLst/>
              </a:prstGeom>
              <a:noFill/>
            </p:spPr>
            <p:txBody>
              <a:bodyPr wrap="square" rtlCol="0">
                <a:spAutoFit/>
              </a:bodyPr>
              <a:lstStyle/>
              <a:p>
                <a:r>
                  <a:rPr lang="en-US" sz="1600">
                    <a:latin typeface="Book Antiqua" panose="02040602050305030304" pitchFamily="18" charset="0"/>
                  </a:rPr>
                  <a:t>Consider an OCP for a LTI system with additive noise subject to state and control chance constraints:</a:t>
                </a:r>
              </a:p>
              <a:p>
                <a:pPr>
                  <a:lnSpc>
                    <a:spcPct val="150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𝑥</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𝐴𝑥</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𝐵𝑢</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𝑤</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sub>
                      </m:sSub>
                    </m:oMath>
                  </m:oMathPara>
                </a14:m>
                <a:endParaRPr lang="it-IT" sz="1600" b="0">
                  <a:latin typeface="Book Antiqua" panose="0204060205030503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𝑃𝑟</m:t>
                      </m:r>
                      <m:d>
                        <m:dPr>
                          <m:begChr m:val="{"/>
                          <m:endChr m:val="}"/>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𝐻</m:t>
                              </m:r>
                            </m:e>
                            <m:sub>
                              <m:r>
                                <a:rPr lang="it-IT" sz="1600" b="0" i="1" smtClean="0">
                                  <a:latin typeface="Cambria Math" panose="02040503050406030204" pitchFamily="18" charset="0"/>
                                </a:rPr>
                                <m:t>𝑗</m:t>
                              </m:r>
                            </m:sub>
                          </m:sSub>
                          <m:sSub>
                            <m:sSubPr>
                              <m:ctrlPr>
                                <a:rPr lang="en-US" sz="1600" i="1">
                                  <a:latin typeface="Cambria Math" panose="02040503050406030204" pitchFamily="18" charset="0"/>
                                </a:rPr>
                              </m:ctrlPr>
                            </m:sSubPr>
                            <m:e>
                              <m:r>
                                <a:rPr lang="it-IT" sz="1600" i="1">
                                  <a:latin typeface="Cambria Math" panose="02040503050406030204" pitchFamily="18" charset="0"/>
                                </a:rPr>
                                <m:t>𝑥</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+1|</m:t>
                              </m:r>
                              <m:r>
                                <a:rPr lang="it-IT" sz="1600" i="1">
                                  <a:latin typeface="Cambria Math" panose="02040503050406030204" pitchFamily="18" charset="0"/>
                                </a:rPr>
                                <m:t>𝑡</m:t>
                              </m:r>
                            </m:sub>
                          </m:sSub>
                          <m:r>
                            <a:rPr lang="it-IT" sz="1600" i="1" smtClean="0">
                              <a:latin typeface="Cambria Math" panose="02040503050406030204" pitchFamily="18" charset="0"/>
                              <a:ea typeface="Cambria Math" panose="02040503050406030204" pitchFamily="18" charset="0"/>
                            </a:rPr>
                            <m:t>≤</m:t>
                          </m:r>
                          <m:sSub>
                            <m:sSubPr>
                              <m:ctrlPr>
                                <a:rPr lang="it-IT" sz="160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𝑗</m:t>
                              </m:r>
                            </m:sub>
                          </m:sSub>
                        </m:e>
                      </m:d>
                      <m:r>
                        <a:rPr lang="it-IT" sz="1600" b="0" i="1" smtClean="0">
                          <a:latin typeface="Cambria Math" panose="02040503050406030204" pitchFamily="18" charset="0"/>
                          <a:ea typeface="Cambria Math" panose="02040503050406030204" pitchFamily="18" charset="0"/>
                        </a:rPr>
                        <m:t>≥1−</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𝑗</m:t>
                              </m:r>
                            </m:sub>
                          </m:sSub>
                        </m:sub>
                      </m:sSub>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𝑗</m:t>
                      </m:r>
                      <m:r>
                        <a:rPr lang="it-IT" sz="1600" b="0" i="1" smtClean="0">
                          <a:latin typeface="Cambria Math" panose="02040503050406030204" pitchFamily="18" charset="0"/>
                          <a:ea typeface="Cambria Math" panose="02040503050406030204" pitchFamily="18" charset="0"/>
                        </a:rPr>
                        <m:t>=1,2,…,</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𝑛</m:t>
                          </m:r>
                        </m:e>
                        <m:sub>
                          <m:r>
                            <a:rPr lang="it-IT" sz="1600" b="0" i="1" smtClean="0">
                              <a:latin typeface="Cambria Math" panose="02040503050406030204" pitchFamily="18" charset="0"/>
                              <a:ea typeface="Cambria Math" panose="02040503050406030204" pitchFamily="18" charset="0"/>
                            </a:rPr>
                            <m:t>𝑥</m:t>
                          </m:r>
                        </m:sub>
                      </m:sSub>
                    </m:oMath>
                  </m:oMathPara>
                </a14:m>
                <a:endParaRPr lang="en-US" sz="1600">
                  <a:latin typeface="Book Antiqua" panose="0204060205030503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it-IT" sz="1600" i="1">
                          <a:latin typeface="Cambria Math" panose="02040503050406030204" pitchFamily="18" charset="0"/>
                        </a:rPr>
                        <m:t>𝑃𝑟</m:t>
                      </m:r>
                      <m:d>
                        <m:dPr>
                          <m:begChr m:val="{"/>
                          <m:endChr m:val="}"/>
                          <m:ctrlPr>
                            <a:rPr lang="it-IT" sz="1600" i="1">
                              <a:latin typeface="Cambria Math" panose="02040503050406030204" pitchFamily="18" charset="0"/>
                            </a:rPr>
                          </m:ctrlPr>
                        </m:dPr>
                        <m:e>
                          <m:r>
                            <a:rPr lang="it-IT" sz="1600" b="0" i="1" smtClean="0">
                              <a:latin typeface="Cambria Math" panose="02040503050406030204" pitchFamily="18" charset="0"/>
                            </a:rPr>
                            <m:t>𝐺</m:t>
                          </m:r>
                          <m:sSub>
                            <m:sSubPr>
                              <m:ctrlPr>
                                <a:rPr lang="en-US" sz="1600" i="1">
                                  <a:latin typeface="Cambria Math" panose="02040503050406030204" pitchFamily="18" charset="0"/>
                                </a:rPr>
                              </m:ctrlPr>
                            </m:sSubPr>
                            <m:e>
                              <m:r>
                                <a:rPr lang="it-IT" sz="1600" b="0" i="1" smtClean="0">
                                  <a:latin typeface="Cambria Math" panose="02040503050406030204" pitchFamily="18" charset="0"/>
                                </a:rPr>
                                <m:t>𝑢</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𝑔</m:t>
                              </m:r>
                            </m:e>
                            <m:sub>
                              <m:r>
                                <a:rPr lang="it-IT" sz="1600" i="1">
                                  <a:latin typeface="Cambria Math" panose="02040503050406030204" pitchFamily="18" charset="0"/>
                                  <a:ea typeface="Cambria Math" panose="02040503050406030204" pitchFamily="18" charset="0"/>
                                </a:rPr>
                                <m:t>𝑗</m:t>
                              </m:r>
                            </m:sub>
                          </m:sSub>
                        </m:e>
                      </m:d>
                      <m:r>
                        <a:rPr lang="it-IT" sz="1600" i="1">
                          <a:latin typeface="Cambria Math" panose="02040503050406030204" pitchFamily="18" charset="0"/>
                          <a:ea typeface="Cambria Math" panose="02040503050406030204" pitchFamily="18" charset="0"/>
                        </a:rPr>
                        <m:t>≥1−</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𝑢</m:t>
                              </m:r>
                            </m:e>
                            <m:sub>
                              <m:r>
                                <a:rPr lang="it-IT" sz="1600" i="1">
                                  <a:latin typeface="Cambria Math" panose="02040503050406030204" pitchFamily="18" charset="0"/>
                                  <a:ea typeface="Cambria Math" panose="02040503050406030204" pitchFamily="18" charset="0"/>
                                </a:rPr>
                                <m:t>𝑗</m:t>
                              </m:r>
                            </m:sub>
                          </m:sSub>
                        </m:sub>
                      </m:sSub>
                      <m:r>
                        <a:rPr lang="it-IT" sz="1600" i="1">
                          <a:latin typeface="Cambria Math" panose="02040503050406030204" pitchFamily="18" charset="0"/>
                          <a:ea typeface="Cambria Math" panose="02040503050406030204" pitchFamily="18" charset="0"/>
                        </a:rPr>
                        <m:t>      </m:t>
                      </m:r>
                      <m:r>
                        <a:rPr lang="it-IT" sz="1600" i="1">
                          <a:latin typeface="Cambria Math" panose="02040503050406030204" pitchFamily="18" charset="0"/>
                          <a:ea typeface="Cambria Math" panose="02040503050406030204" pitchFamily="18" charset="0"/>
                        </a:rPr>
                        <m:t>𝑗</m:t>
                      </m:r>
                      <m:r>
                        <a:rPr lang="it-IT" sz="1600" i="1">
                          <a:latin typeface="Cambria Math" panose="02040503050406030204" pitchFamily="18" charset="0"/>
                          <a:ea typeface="Cambria Math" panose="02040503050406030204" pitchFamily="18" charset="0"/>
                        </a:rPr>
                        <m:t>=1,2,…,</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𝑛</m:t>
                          </m:r>
                        </m:e>
                        <m:sub>
                          <m:r>
                            <a:rPr lang="it-IT" sz="1600" b="0" i="1" smtClean="0">
                              <a:latin typeface="Cambria Math" panose="02040503050406030204" pitchFamily="18" charset="0"/>
                              <a:ea typeface="Cambria Math" panose="02040503050406030204" pitchFamily="18" charset="0"/>
                            </a:rPr>
                            <m:t>𝑢</m:t>
                          </m:r>
                        </m:sub>
                      </m:sSub>
                    </m:oMath>
                  </m:oMathPara>
                </a14:m>
                <a:endParaRPr lang="it-IT" sz="1600">
                  <a:latin typeface="Book Antiqua" panose="02040602050305030304" pitchFamily="18" charset="0"/>
                  <a:ea typeface="Cambria Math" panose="02040503050406030204" pitchFamily="18" charset="0"/>
                </a:endParaRPr>
              </a:p>
              <a:p>
                <a:pPr>
                  <a:lnSpc>
                    <a:spcPct val="150000"/>
                  </a:lnSpc>
                </a:pPr>
                <a:r>
                  <a:rPr lang="en-US" sz="1600">
                    <a:latin typeface="Book Antiqua" panose="02040602050305030304" pitchFamily="18" charset="0"/>
                  </a:rPr>
                  <a:t>The state equation is split into its deterministic and stochastic parts:</a:t>
                </a:r>
              </a:p>
              <a:p>
                <a:pPr>
                  <a:lnSpc>
                    <a:spcPct val="1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𝑠</m:t>
                          </m:r>
                        </m:e>
                        <m:sub>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𝐴</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𝑠</m:t>
                          </m:r>
                        </m:e>
                        <m:sub>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𝐵</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𝑣</m:t>
                          </m:r>
                        </m:e>
                        <m:sub>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  ,  </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𝑠</m:t>
                          </m:r>
                        </m:e>
                        <m:sub>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oMath>
                  </m:oMathPara>
                </a14:m>
                <a:endParaRPr lang="it-IT" sz="1600">
                  <a:latin typeface="Book Antiqua" panose="020406020503050303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sSub>
                        <m:sSubPr>
                          <m:ctrlPr>
                            <a:rPr lang="it-IT" sz="160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𝐴</m:t>
                          </m:r>
                        </m:e>
                        <m:sub>
                          <m:r>
                            <a:rPr lang="it-IT" sz="1600" b="0" i="1" smtClean="0">
                              <a:latin typeface="Cambria Math" panose="02040503050406030204" pitchFamily="18" charset="0"/>
                              <a:ea typeface="Cambria Math" panose="02040503050406030204" pitchFamily="18" charset="0"/>
                            </a:rPr>
                            <m:t>𝐾</m:t>
                          </m:r>
                        </m:sub>
                      </m:sSub>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sub>
                      </m:sSub>
                      <m:r>
                        <a:rPr lang="it-IT" sz="1600" i="1">
                          <a:latin typeface="Cambria Math" panose="02040503050406030204" pitchFamily="18" charset="0"/>
                          <a:ea typeface="Cambria Math" panose="02040503050406030204" pitchFamily="18" charset="0"/>
                        </a:rPr>
                        <m:t>  ,   </m:t>
                      </m:r>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0</m:t>
                      </m:r>
                    </m:oMath>
                  </m:oMathPara>
                </a14:m>
                <a:endParaRPr lang="it-IT" sz="1600">
                  <a:latin typeface="Book Antiqua" panose="02040602050305030304" pitchFamily="18" charset="0"/>
                  <a:ea typeface="Cambria Math" panose="02040503050406030204" pitchFamily="18" charset="0"/>
                </a:endParaRPr>
              </a:p>
              <a:p>
                <a:pPr>
                  <a:lnSpc>
                    <a:spcPct val="150000"/>
                  </a:lnSpc>
                </a:pPr>
                <a:endParaRPr lang="it-IT" sz="1600">
                  <a:latin typeface="Book Antiqua" panose="02040602050305030304" pitchFamily="18" charset="0"/>
                  <a:ea typeface="Cambria Math" panose="02040503050406030204" pitchFamily="18" charset="0"/>
                </a:endParaRPr>
              </a:p>
              <a:p>
                <a:r>
                  <a:rPr lang="en-IE" sz="1600">
                    <a:latin typeface="Book Antiqua" panose="02040602050305030304" pitchFamily="18" charset="0"/>
                  </a:rPr>
                  <a:t>This division requires the knowledge of the error, i.e., full state knowledge, and in addition it makes use of a classic feedforward plus feedback parametrization for the control input </a:t>
                </a:r>
                <a14:m>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𝑢</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 </m:t>
                    </m:r>
                  </m:oMath>
                </a14:m>
                <a:r>
                  <a:rPr lang="en-IE" sz="1600">
                    <a:latin typeface="Book Antiqua" panose="02040602050305030304" pitchFamily="18" charset="0"/>
                  </a:rPr>
                  <a:t>: </a:t>
                </a:r>
              </a:p>
              <a:p>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𝑢</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𝑣</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𝐾</m:t>
                      </m:r>
                      <m:d>
                        <m:dPr>
                          <m:ctrlPr>
                            <a:rPr lang="it-IT" sz="1600" b="0" i="1" smtClean="0">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rPr>
                              </m:ctrlPr>
                            </m:sSubPr>
                            <m:e>
                              <m:r>
                                <a:rPr lang="it-IT" sz="1600" i="1">
                                  <a:latin typeface="Cambria Math" panose="02040503050406030204" pitchFamily="18" charset="0"/>
                                </a:rPr>
                                <m:t>𝑥</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𝑠</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e>
                      </m:d>
                    </m:oMath>
                  </m:oMathPara>
                </a14:m>
                <a:endParaRPr lang="it-IT" sz="1600" b="0">
                  <a:latin typeface="Book Antiqua" panose="02040602050305030304" pitchFamily="18" charset="0"/>
                  <a:ea typeface="Cambria Math" panose="02040503050406030204" pitchFamily="18" charset="0"/>
                </a:endParaRPr>
              </a:p>
            </p:txBody>
          </p:sp>
        </mc:Choice>
        <mc:Fallback xmlns="">
          <p:sp>
            <p:nvSpPr>
              <p:cNvPr id="13" name="CasellaDiTesto 12">
                <a:extLst>
                  <a:ext uri="{FF2B5EF4-FFF2-40B4-BE49-F238E27FC236}">
                    <a16:creationId xmlns:a16="http://schemas.microsoft.com/office/drawing/2014/main" id="{F2322BC7-3CDE-D5E2-773A-3513A2888BA9}"/>
                  </a:ext>
                </a:extLst>
              </p:cNvPr>
              <p:cNvSpPr txBox="1">
                <a:spLocks noRot="1" noChangeAspect="1" noMove="1" noResize="1" noEditPoints="1" noAdjustHandles="1" noChangeArrowheads="1" noChangeShapeType="1" noTextEdit="1"/>
              </p:cNvSpPr>
              <p:nvPr/>
            </p:nvSpPr>
            <p:spPr>
              <a:xfrm>
                <a:off x="273778" y="1796998"/>
                <a:ext cx="11666475" cy="4021678"/>
              </a:xfrm>
              <a:prstGeom prst="rect">
                <a:avLst/>
              </a:prstGeom>
              <a:blipFill>
                <a:blip r:embed="rId4"/>
                <a:stretch>
                  <a:fillRect l="-313" t="-455"/>
                </a:stretch>
              </a:blipFill>
            </p:spPr>
            <p:txBody>
              <a:bodyPr/>
              <a:lstStyle/>
              <a:p>
                <a:r>
                  <a:rPr lang="it-IT">
                    <a:noFill/>
                  </a:rPr>
                  <a:t> </a:t>
                </a:r>
              </a:p>
            </p:txBody>
          </p:sp>
        </mc:Fallback>
      </mc:AlternateContent>
    </p:spTree>
    <p:extLst>
      <p:ext uri="{BB962C8B-B14F-4D97-AF65-F5344CB8AC3E}">
        <p14:creationId xmlns:p14="http://schemas.microsoft.com/office/powerpoint/2010/main" val="2739505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11</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mc:AlternateContent xmlns:mc="http://schemas.openxmlformats.org/markup-compatibility/2006">
        <mc:Choice xmlns:a14="http://schemas.microsoft.com/office/drawing/2010/main" Requires="a14">
          <p:sp>
            <p:nvSpPr>
              <p:cNvPr id="17" name="CasellaDiTesto 16">
                <a:extLst>
                  <a:ext uri="{FF2B5EF4-FFF2-40B4-BE49-F238E27FC236}">
                    <a16:creationId xmlns:a16="http://schemas.microsoft.com/office/drawing/2014/main" id="{AB528458-53AE-E395-4D5E-EDBEE8618D97}"/>
                  </a:ext>
                </a:extLst>
              </p:cNvPr>
              <p:cNvSpPr txBox="1"/>
              <p:nvPr/>
            </p:nvSpPr>
            <p:spPr>
              <a:xfrm>
                <a:off x="225010" y="1056521"/>
                <a:ext cx="11703051" cy="5542305"/>
              </a:xfrm>
              <a:prstGeom prst="rect">
                <a:avLst/>
              </a:prstGeom>
              <a:noFill/>
            </p:spPr>
            <p:txBody>
              <a:bodyPr wrap="square" rtlCol="0">
                <a:spAutoFit/>
              </a:bodyPr>
              <a:lstStyle/>
              <a:p>
                <a:r>
                  <a:rPr lang="en-US" sz="1600">
                    <a:latin typeface="Book Antiqua" panose="02040602050305030304" pitchFamily="18" charset="0"/>
                  </a:rPr>
                  <a:t>The objective is to reformulate the back-off constraint expressions.</a:t>
                </a:r>
              </a:p>
              <a:p>
                <a:r>
                  <a:rPr lang="en-US" sz="1600">
                    <a:latin typeface="Book Antiqua" panose="02040602050305030304" pitchFamily="18" charset="0"/>
                  </a:rPr>
                  <a:t>Using the feedback formulation, start by rewriting the second inequality constraint, which is of more interest:</a:t>
                </a:r>
              </a:p>
              <a:p>
                <a:pPr algn="ctr">
                  <a:lnSpc>
                    <a:spcPct val="150000"/>
                  </a:lnSpc>
                </a:pPr>
                <a:r>
                  <a:rPr lang="en-US" sz="1600">
                    <a:latin typeface="Book Antiqua" panose="02040602050305030304" pitchFamily="18" charset="0"/>
                  </a:rPr>
                  <a:t> </a:t>
                </a:r>
                <a14:m>
                  <m:oMath xmlns:m="http://schemas.openxmlformats.org/officeDocument/2006/math">
                    <m:r>
                      <a:rPr lang="it-IT" sz="1600" i="1">
                        <a:latin typeface="Cambria Math" panose="02040503050406030204" pitchFamily="18" charset="0"/>
                      </a:rPr>
                      <m:t>𝑃𝑟</m:t>
                    </m:r>
                    <m:d>
                      <m:dPr>
                        <m:begChr m:val="{"/>
                        <m:endChr m:val="}"/>
                        <m:ctrlPr>
                          <a:rPr lang="it-IT" sz="1600" i="1">
                            <a:latin typeface="Cambria Math" panose="02040503050406030204" pitchFamily="18" charset="0"/>
                          </a:rPr>
                        </m:ctrlPr>
                      </m:dPr>
                      <m:e>
                        <m:r>
                          <a:rPr lang="it-IT" sz="1600" b="0" i="1" smtClean="0">
                            <a:latin typeface="Cambria Math" panose="02040503050406030204" pitchFamily="18" charset="0"/>
                          </a:rPr>
                          <m:t>𝐺</m:t>
                        </m:r>
                        <m:sSub>
                          <m:sSubPr>
                            <m:ctrlPr>
                              <a:rPr lang="en-US" sz="1600" i="1">
                                <a:latin typeface="Cambria Math" panose="02040503050406030204" pitchFamily="18" charset="0"/>
                              </a:rPr>
                            </m:ctrlPr>
                          </m:sSubPr>
                          <m:e>
                            <m:r>
                              <a:rPr lang="it-IT" sz="1600" b="0" i="1" smtClean="0">
                                <a:latin typeface="Cambria Math" panose="02040503050406030204" pitchFamily="18" charset="0"/>
                              </a:rPr>
                              <m:t>𝑢</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𝑔</m:t>
                            </m:r>
                          </m:e>
                          <m:sub>
                            <m:r>
                              <a:rPr lang="it-IT" sz="1600" i="1">
                                <a:latin typeface="Cambria Math" panose="02040503050406030204" pitchFamily="18" charset="0"/>
                                <a:ea typeface="Cambria Math" panose="02040503050406030204" pitchFamily="18" charset="0"/>
                              </a:rPr>
                              <m:t>𝑗</m:t>
                            </m:r>
                          </m:sub>
                        </m:sSub>
                      </m:e>
                    </m:d>
                    <m:r>
                      <a:rPr lang="it-IT" sz="1600" i="1">
                        <a:latin typeface="Cambria Math" panose="02040503050406030204" pitchFamily="18" charset="0"/>
                        <a:ea typeface="Cambria Math" panose="02040503050406030204" pitchFamily="18" charset="0"/>
                      </a:rPr>
                      <m:t>≥1−</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𝑢</m:t>
                            </m:r>
                          </m:e>
                          <m:sub>
                            <m:r>
                              <a:rPr lang="it-IT" sz="1600" i="1">
                                <a:latin typeface="Cambria Math" panose="02040503050406030204" pitchFamily="18" charset="0"/>
                                <a:ea typeface="Cambria Math" panose="02040503050406030204" pitchFamily="18" charset="0"/>
                              </a:rPr>
                              <m:t>𝑗</m:t>
                            </m:r>
                          </m:sub>
                        </m:sSub>
                      </m:sub>
                    </m:sSub>
                    <m:r>
                      <a:rPr lang="it-IT" sz="1600" i="1">
                        <a:latin typeface="Cambria Math" panose="02040503050406030204" pitchFamily="18" charset="0"/>
                        <a:ea typeface="Cambria Math" panose="02040503050406030204" pitchFamily="18" charset="0"/>
                      </a:rPr>
                      <m:t>      </m:t>
                    </m:r>
                    <m:r>
                      <a:rPr lang="it-IT" sz="1600" i="1">
                        <a:latin typeface="Cambria Math" panose="02040503050406030204" pitchFamily="18" charset="0"/>
                        <a:ea typeface="Cambria Math" panose="02040503050406030204" pitchFamily="18" charset="0"/>
                      </a:rPr>
                      <m:t>𝑗</m:t>
                    </m:r>
                    <m:r>
                      <a:rPr lang="it-IT" sz="1600" i="1">
                        <a:latin typeface="Cambria Math" panose="02040503050406030204" pitchFamily="18" charset="0"/>
                        <a:ea typeface="Cambria Math" panose="02040503050406030204" pitchFamily="18" charset="0"/>
                      </a:rPr>
                      <m:t>=1,2,…,</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𝑛</m:t>
                        </m:r>
                      </m:e>
                      <m:sub>
                        <m:r>
                          <a:rPr lang="it-IT" sz="1600" b="0" i="1" smtClean="0">
                            <a:latin typeface="Cambria Math" panose="02040503050406030204" pitchFamily="18" charset="0"/>
                            <a:ea typeface="Cambria Math" panose="02040503050406030204" pitchFamily="18" charset="0"/>
                          </a:rPr>
                          <m:t>𝑢</m:t>
                        </m:r>
                      </m:sub>
                    </m:sSub>
                  </m:oMath>
                </a14:m>
                <a:endParaRPr lang="it-IT" sz="1600">
                  <a:latin typeface="Book Antiqua" panose="02040602050305030304" pitchFamily="18" charset="0"/>
                  <a:ea typeface="Cambria Math" panose="02040503050406030204" pitchFamily="18" charset="0"/>
                </a:endParaRPr>
              </a:p>
              <a:p>
                <a:r>
                  <a:rPr lang="it-IT" sz="1600" err="1">
                    <a:latin typeface="Book Antiqua" panose="02040602050305030304" pitchFamily="18" charset="0"/>
                  </a:rPr>
                  <a:t>as</a:t>
                </a:r>
                <a:r>
                  <a:rPr lang="it-IT" sz="1600">
                    <a:latin typeface="Book Antiqua" panose="02040602050305030304" pitchFamily="18" charset="0"/>
                  </a:rPr>
                  <a:t>:</a:t>
                </a:r>
              </a:p>
              <a:p>
                <a:pPr algn="ctr"/>
                <a14:m>
                  <m:oMath xmlns:m="http://schemas.openxmlformats.org/officeDocument/2006/math">
                    <m:r>
                      <a:rPr lang="it-IT" sz="1600" b="0" i="1" smtClean="0">
                        <a:latin typeface="Cambria Math" panose="02040503050406030204" pitchFamily="18" charset="0"/>
                        <a:ea typeface="Cambria Math" panose="02040503050406030204" pitchFamily="18" charset="0"/>
                      </a:rPr>
                      <m:t>𝑃𝑟</m:t>
                    </m:r>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𝐺</m:t>
                            </m:r>
                          </m:e>
                          <m:sub>
                            <m:r>
                              <a:rPr lang="it-IT" sz="1600" b="0" i="1" smtClean="0">
                                <a:latin typeface="Cambria Math" panose="02040503050406030204" pitchFamily="18" charset="0"/>
                                <a:ea typeface="Cambria Math" panose="02040503050406030204" pitchFamily="18" charset="0"/>
                              </a:rPr>
                              <m:t>𝑗</m:t>
                            </m:r>
                          </m:sub>
                        </m:sSub>
                        <m:r>
                          <a:rPr lang="it-IT" sz="1600" b="0" i="1" smtClean="0">
                            <a:latin typeface="Cambria Math" panose="02040503050406030204" pitchFamily="18" charset="0"/>
                            <a:ea typeface="Cambria Math" panose="02040503050406030204" pitchFamily="18" charset="0"/>
                          </a:rPr>
                          <m:t>𝐾</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𝑒</m:t>
                            </m:r>
                          </m:e>
                          <m:sub>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𝑔</m:t>
                            </m:r>
                          </m:e>
                          <m:sub>
                            <m:r>
                              <a:rPr lang="it-IT" sz="1600" b="0" i="1" smtClean="0">
                                <a:latin typeface="Cambria Math" panose="02040503050406030204" pitchFamily="18" charset="0"/>
                                <a:ea typeface="Cambria Math" panose="02040503050406030204" pitchFamily="18" charset="0"/>
                              </a:rPr>
                              <m:t>𝑗</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𝐺</m:t>
                            </m:r>
                          </m:e>
                          <m:sub>
                            <m:r>
                              <a:rPr lang="it-IT" sz="1600" b="0" i="1" smtClean="0">
                                <a:latin typeface="Cambria Math" panose="02040503050406030204" pitchFamily="18" charset="0"/>
                                <a:ea typeface="Cambria Math" panose="02040503050406030204" pitchFamily="18" charset="0"/>
                              </a:rPr>
                              <m:t>𝑗</m:t>
                            </m:r>
                          </m:sub>
                        </m:sSub>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𝑣</m:t>
                            </m:r>
                          </m:e>
                          <m:sub>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sub>
                        </m:sSub>
                      </m:e>
                    </m:d>
                    <m:r>
                      <a:rPr lang="it-IT" sz="1600" b="0" i="1" smtClean="0">
                        <a:latin typeface="Cambria Math" panose="02040503050406030204" pitchFamily="18" charset="0"/>
                        <a:ea typeface="Cambria Math" panose="02040503050406030204" pitchFamily="18" charset="0"/>
                      </a:rPr>
                      <m:t>≥1−</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𝑢</m:t>
                            </m:r>
                          </m:e>
                          <m:sub>
                            <m:r>
                              <a:rPr lang="it-IT" sz="1600" b="0" i="1" smtClean="0">
                                <a:latin typeface="Cambria Math" panose="02040503050406030204" pitchFamily="18" charset="0"/>
                                <a:ea typeface="Cambria Math" panose="02040503050406030204" pitchFamily="18" charset="0"/>
                              </a:rPr>
                              <m:t>𝑗</m:t>
                            </m:r>
                          </m:sub>
                        </m:sSub>
                      </m:sub>
                    </m:sSub>
                  </m:oMath>
                </a14:m>
                <a:r>
                  <a:rPr lang="it-IT" sz="1600" b="0">
                    <a:latin typeface="Book Antiqua" panose="02040602050305030304" pitchFamily="18" charset="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𝑗</m:t>
                    </m:r>
                    <m:r>
                      <a:rPr lang="it-IT" sz="1600" i="1">
                        <a:latin typeface="Cambria Math" panose="02040503050406030204" pitchFamily="18" charset="0"/>
                        <a:ea typeface="Cambria Math" panose="02040503050406030204" pitchFamily="18" charset="0"/>
                      </a:rPr>
                      <m:t>=1,2,…,</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𝑛</m:t>
                        </m:r>
                      </m:e>
                      <m:sub>
                        <m:r>
                          <a:rPr lang="it-IT" sz="1600" i="1">
                            <a:latin typeface="Cambria Math" panose="02040503050406030204" pitchFamily="18" charset="0"/>
                            <a:ea typeface="Cambria Math" panose="02040503050406030204" pitchFamily="18" charset="0"/>
                          </a:rPr>
                          <m:t>𝑢</m:t>
                        </m:r>
                      </m:sub>
                    </m:sSub>
                  </m:oMath>
                </a14:m>
                <a:endParaRPr lang="it-IT" sz="1600" b="0">
                  <a:latin typeface="Book Antiqua" panose="02040602050305030304" pitchFamily="18" charset="0"/>
                  <a:ea typeface="Cambria Math" panose="02040503050406030204" pitchFamily="18" charset="0"/>
                </a:endParaRPr>
              </a:p>
              <a:p>
                <a:pPr>
                  <a:lnSpc>
                    <a:spcPct val="150000"/>
                  </a:lnSpc>
                </a:pPr>
                <a:r>
                  <a:rPr lang="en-GB" sz="1600" b="0">
                    <a:latin typeface="Book Antiqua" panose="02040602050305030304" pitchFamily="18" charset="0"/>
                    <a:ea typeface="Cambria Math" panose="02040503050406030204" pitchFamily="18" charset="0"/>
                  </a:rPr>
                  <a:t>Since the probability distribution of the noise </a:t>
                </a:r>
                <a14:m>
                  <m:oMath xmlns:m="http://schemas.openxmlformats.org/officeDocument/2006/math">
                    <m:r>
                      <a:rPr lang="it-IT" sz="1600" b="0" i="1" smtClean="0">
                        <a:latin typeface="Cambria Math" panose="02040503050406030204" pitchFamily="18" charset="0"/>
                        <a:ea typeface="Cambria Math" panose="02040503050406030204" pitchFamily="18" charset="0"/>
                      </a:rPr>
                      <m:t>𝑤</m:t>
                    </m:r>
                  </m:oMath>
                </a14:m>
                <a:r>
                  <a:rPr lang="en-GB" sz="1600" b="0">
                    <a:latin typeface="Book Antiqua" panose="02040602050305030304" pitchFamily="18" charset="0"/>
                    <a:ea typeface="Cambria Math" panose="02040503050406030204" pitchFamily="18" charset="0"/>
                  </a:rPr>
                  <a:t> is assumed gaussian, the mean value and covariance matrix of </a:t>
                </a:r>
                <a14:m>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oMath>
                </a14:m>
                <a:r>
                  <a:rPr lang="en-GB" sz="1600" b="0">
                    <a:latin typeface="Book Antiqua" panose="02040602050305030304" pitchFamily="18" charset="0"/>
                    <a:ea typeface="Cambria Math" panose="02040503050406030204" pitchFamily="18" charset="0"/>
                  </a:rPr>
                  <a:t> </a:t>
                </a:r>
                <a:r>
                  <a:rPr lang="en-GB" sz="1600">
                    <a:latin typeface="Book Antiqua" panose="02040602050305030304" pitchFamily="18" charset="0"/>
                    <a:ea typeface="Cambria Math" panose="02040503050406030204" pitchFamily="18" charset="0"/>
                  </a:rPr>
                  <a:t>are known:</a:t>
                </a:r>
              </a:p>
              <a:p>
                <a:pPr algn="ctr">
                  <a:lnSpc>
                    <a:spcPct val="150000"/>
                  </a:lnSpc>
                </a:pPr>
                <a14:m>
                  <m:oMath xmlns:m="http://schemas.openxmlformats.org/officeDocument/2006/math">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𝑒</m:t>
                        </m:r>
                      </m:e>
                      <m:sub>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𝑁</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sSubSup>
                      <m:sSubSupPr>
                        <m:ctrlPr>
                          <a:rPr lang="it-IT" sz="1600" b="0" i="1" smtClean="0">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𝐴</m:t>
                        </m:r>
                      </m:e>
                      <m:sub>
                        <m:r>
                          <a:rPr lang="it-IT" sz="1600" b="0" i="1" smtClean="0">
                            <a:latin typeface="Cambria Math" panose="02040503050406030204" pitchFamily="18" charset="0"/>
                            <a:ea typeface="Cambria Math" panose="02040503050406030204" pitchFamily="18" charset="0"/>
                          </a:rPr>
                          <m:t>𝐾</m:t>
                        </m:r>
                      </m:sub>
                      <m:sup>
                        <m:r>
                          <a:rPr lang="it-IT" sz="1600" b="0" i="1" smtClean="0">
                            <a:latin typeface="Cambria Math" panose="02040503050406030204" pitchFamily="18" charset="0"/>
                            <a:ea typeface="Cambria Math" panose="02040503050406030204" pitchFamily="18" charset="0"/>
                          </a:rPr>
                          <m:t>𝑁</m:t>
                        </m:r>
                      </m:sup>
                    </m:sSubSup>
                    <m:sSub>
                      <m:sSubPr>
                        <m:ctrlPr>
                          <a:rPr lang="en-GB"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𝑒</m:t>
                        </m:r>
                      </m:e>
                      <m:sub>
                        <m:r>
                          <a:rPr lang="it-IT" sz="1600" b="0" i="1" smtClean="0">
                            <a:latin typeface="Cambria Math" panose="02040503050406030204" pitchFamily="18" charset="0"/>
                            <a:ea typeface="Cambria Math" panose="02040503050406030204" pitchFamily="18" charset="0"/>
                          </a:rPr>
                          <m:t>𝑡</m:t>
                        </m:r>
                      </m:sub>
                    </m:sSub>
                    <m:r>
                      <a:rPr lang="it-IT" sz="1600" b="0" i="1" smtClean="0">
                        <a:latin typeface="Cambria Math" panose="02040503050406030204" pitchFamily="18" charset="0"/>
                        <a:ea typeface="Cambria Math" panose="02040503050406030204" pitchFamily="18" charset="0"/>
                      </a:rPr>
                      <m:t>+</m:t>
                    </m:r>
                    <m:nary>
                      <m:naryPr>
                        <m:chr m:val="∑"/>
                        <m:ctrlPr>
                          <a:rPr lang="it-IT" sz="1600" b="0" i="1" smtClean="0">
                            <a:latin typeface="Cambria Math" panose="02040503050406030204" pitchFamily="18" charset="0"/>
                            <a:ea typeface="Cambria Math" panose="02040503050406030204" pitchFamily="18" charset="0"/>
                          </a:rPr>
                        </m:ctrlPr>
                      </m:naryPr>
                      <m:sub>
                        <m:r>
                          <m:rPr>
                            <m:brk m:alnAt="23"/>
                          </m:rP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𝑜</m:t>
                        </m:r>
                      </m:sub>
                      <m:sup>
                        <m:r>
                          <a:rPr lang="it-IT" sz="1600" b="0" i="1" smtClean="0">
                            <a:latin typeface="Cambria Math" panose="02040503050406030204" pitchFamily="18" charset="0"/>
                            <a:ea typeface="Cambria Math" panose="02040503050406030204" pitchFamily="18" charset="0"/>
                          </a:rPr>
                          <m:t>𝑁</m:t>
                        </m:r>
                        <m:r>
                          <a:rPr lang="it-IT" sz="1600" b="0" i="1" smtClean="0">
                            <a:latin typeface="Cambria Math" panose="02040503050406030204" pitchFamily="18" charset="0"/>
                            <a:ea typeface="Cambria Math" panose="02040503050406030204" pitchFamily="18" charset="0"/>
                          </a:rPr>
                          <m:t>−1</m:t>
                        </m:r>
                      </m:sup>
                      <m:e>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𝐴</m:t>
                            </m:r>
                          </m:e>
                          <m:sub>
                            <m:r>
                              <a:rPr lang="it-IT" sz="1600" i="1">
                                <a:latin typeface="Cambria Math" panose="02040503050406030204" pitchFamily="18" charset="0"/>
                                <a:ea typeface="Cambria Math" panose="02040503050406030204" pitchFamily="18" charset="0"/>
                              </a:rPr>
                              <m:t>𝐾</m:t>
                            </m:r>
                          </m:sub>
                          <m:sup>
                            <m:r>
                              <a:rPr lang="it-IT" sz="1600" i="1">
                                <a:latin typeface="Cambria Math" panose="02040503050406030204" pitchFamily="18" charset="0"/>
                                <a:ea typeface="Cambria Math" panose="02040503050406030204" pitchFamily="18" charset="0"/>
                              </a:rPr>
                              <m:t>𝑁</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p>
                        </m:sSubSup>
                        <m:sSub>
                          <m:sSubPr>
                            <m:ctrlPr>
                              <a:rPr lang="it-IT" sz="160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𝑖</m:t>
                            </m:r>
                          </m:sub>
                        </m:sSub>
                      </m:e>
                    </m:nary>
                  </m:oMath>
                </a14:m>
                <a:r>
                  <a:rPr lang="en-GB" sz="1600" b="0">
                    <a:latin typeface="Book Antiqua" panose="02040602050305030304" pitchFamily="18" charset="0"/>
                    <a:ea typeface="Cambria Math" panose="02040503050406030204" pitchFamily="18" charset="0"/>
                  </a:rPr>
                  <a:t> </a:t>
                </a:r>
              </a:p>
              <a:p>
                <a:pPr>
                  <a:lnSpc>
                    <a:spcPct val="150000"/>
                  </a:lnSpc>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ea typeface="Cambria Math" panose="02040503050406030204" pitchFamily="18" charset="0"/>
                        </a:rPr>
                        <m:t>𝔼</m:t>
                      </m:r>
                      <m:d>
                        <m:dPr>
                          <m:begChr m:val="{"/>
                          <m:endChr m:val="}"/>
                          <m:ctrlPr>
                            <a:rPr lang="en-GB" sz="1600" b="0" i="1" smtClean="0">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𝑁</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e>
                      </m:d>
                      <m:r>
                        <a:rPr lang="it-IT" sz="1600" b="0" i="1" smtClean="0">
                          <a:latin typeface="Cambria Math" panose="02040503050406030204" pitchFamily="18" charset="0"/>
                          <a:ea typeface="Cambria Math" panose="02040503050406030204" pitchFamily="18" charset="0"/>
                        </a:rPr>
                        <m:t>=0</m:t>
                      </m:r>
                    </m:oMath>
                  </m:oMathPara>
                </a14:m>
                <a:endParaRPr lang="en-GB" sz="1600" b="0">
                  <a:latin typeface="Book Antiqua" panose="020406020503050303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GB" sz="1600" b="0" i="1" smtClean="0">
                              <a:latin typeface="Cambria Math" panose="02040503050406030204" pitchFamily="18" charset="0"/>
                              <a:ea typeface="Cambria Math" panose="02040503050406030204" pitchFamily="18" charset="0"/>
                            </a:rPr>
                          </m:ctrlPr>
                        </m:sSubPr>
                        <m:e>
                          <m:r>
                            <m:rPr>
                              <m:sty m:val="p"/>
                            </m:rPr>
                            <a:rPr lang="el-GR" sz="1600" b="0" i="1" smtClean="0">
                              <a:latin typeface="Cambria Math" panose="02040503050406030204" pitchFamily="18" charset="0"/>
                              <a:ea typeface="Cambria Math" panose="02040503050406030204" pitchFamily="18" charset="0"/>
                            </a:rPr>
                            <m:t>Σ</m:t>
                          </m:r>
                        </m:e>
                        <m:sub>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𝑡</m:t>
                              </m:r>
                            </m:sub>
                          </m:sSub>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𝐴</m:t>
                          </m:r>
                        </m:e>
                        <m:sub>
                          <m:r>
                            <a:rPr lang="it-IT" sz="1600" b="0" i="1" smtClean="0">
                              <a:latin typeface="Cambria Math" panose="02040503050406030204" pitchFamily="18" charset="0"/>
                              <a:ea typeface="Cambria Math" panose="02040503050406030204" pitchFamily="18" charset="0"/>
                            </a:rPr>
                            <m:t>𝐾</m:t>
                          </m:r>
                        </m:sub>
                      </m:sSub>
                      <m:sSub>
                        <m:sSubPr>
                          <m:ctrlPr>
                            <a:rPr lang="en-GB"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Σ</m:t>
                          </m:r>
                        </m:e>
                        <m:sub>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sub>
                      </m:sSub>
                      <m:sSubSup>
                        <m:sSubSupPr>
                          <m:ctrlPr>
                            <a:rPr lang="it-IT" sz="1600" i="1" smtClean="0">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𝐴</m:t>
                          </m:r>
                        </m:e>
                        <m:sub>
                          <m:r>
                            <a:rPr lang="it-IT" sz="1600" b="0" i="1" smtClean="0">
                              <a:latin typeface="Cambria Math" panose="02040503050406030204" pitchFamily="18" charset="0"/>
                              <a:ea typeface="Cambria Math" panose="02040503050406030204" pitchFamily="18" charset="0"/>
                            </a:rPr>
                            <m:t>𝐾</m:t>
                          </m:r>
                        </m:sub>
                        <m:sup>
                          <m:r>
                            <a:rPr lang="it-IT" sz="1600" b="0" i="1" smtClean="0">
                              <a:latin typeface="Cambria Math" panose="02040503050406030204" pitchFamily="18" charset="0"/>
                              <a:ea typeface="Cambria Math" panose="02040503050406030204" pitchFamily="18" charset="0"/>
                            </a:rPr>
                            <m:t>𝑇</m:t>
                          </m:r>
                        </m:sup>
                      </m:sSubSup>
                      <m:r>
                        <a:rPr lang="it-IT" sz="1600" b="0" i="1" smtClean="0">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Σ</m:t>
                          </m:r>
                        </m:e>
                        <m:sub>
                          <m:r>
                            <a:rPr lang="it-IT" sz="1600" b="0" i="1" smtClean="0">
                              <a:latin typeface="Cambria Math" panose="02040503050406030204" pitchFamily="18" charset="0"/>
                              <a:ea typeface="Cambria Math" panose="02040503050406030204" pitchFamily="18" charset="0"/>
                            </a:rPr>
                            <m:t>𝑤</m:t>
                          </m:r>
                        </m:sub>
                      </m:sSub>
                    </m:oMath>
                  </m:oMathPara>
                </a14:m>
                <a:endParaRPr lang="en-GB" sz="1600" b="0">
                  <a:latin typeface="Book Antiqua" panose="020406020503050303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GB" sz="1600" b="0" i="1" smtClean="0">
                              <a:latin typeface="Cambria Math" panose="02040503050406030204" pitchFamily="18" charset="0"/>
                              <a:ea typeface="Cambria Math" panose="02040503050406030204" pitchFamily="18" charset="0"/>
                            </a:rPr>
                          </m:ctrlPr>
                        </m:sSubSupPr>
                        <m:e>
                          <m:r>
                            <a:rPr lang="en-GB" sz="1600" b="0" i="1" smtClean="0">
                              <a:latin typeface="Cambria Math" panose="02040503050406030204" pitchFamily="18" charset="0"/>
                              <a:ea typeface="Cambria Math" panose="02040503050406030204" pitchFamily="18" charset="0"/>
                            </a:rPr>
                            <m:t>𝜎</m:t>
                          </m:r>
                        </m:e>
                        <m:sub>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𝑡</m:t>
                          </m:r>
                        </m:sub>
                        <m:sup>
                          <m:r>
                            <a:rPr lang="it-IT" sz="1600" b="0" i="1" smtClean="0">
                              <a:latin typeface="Cambria Math" panose="02040503050406030204" pitchFamily="18" charset="0"/>
                              <a:ea typeface="Cambria Math" panose="02040503050406030204" pitchFamily="18" charset="0"/>
                            </a:rPr>
                            <m:t>2</m:t>
                          </m:r>
                        </m:sup>
                      </m:sSubSup>
                      <m:r>
                        <a:rPr lang="it-IT"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𝔼</m:t>
                      </m:r>
                      <m:d>
                        <m:dPr>
                          <m:begChr m:val="{"/>
                          <m:endChr m:val="}"/>
                          <m:ctrlPr>
                            <a:rPr lang="en-GB" sz="1600" i="1">
                              <a:latin typeface="Cambria Math" panose="02040503050406030204" pitchFamily="18" charset="0"/>
                              <a:ea typeface="Cambria Math" panose="02040503050406030204" pitchFamily="18" charset="0"/>
                            </a:rPr>
                          </m:ctrlPr>
                        </m:dPr>
                        <m:e>
                          <m:sSub>
                            <m:sSubPr>
                              <m:ctrlPr>
                                <a:rPr lang="en-GB" sz="160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𝐺</m:t>
                              </m:r>
                            </m:e>
                            <m:sub>
                              <m:r>
                                <a:rPr lang="it-IT" sz="1600" b="0" i="1" smtClean="0">
                                  <a:latin typeface="Cambria Math" panose="02040503050406030204" pitchFamily="18" charset="0"/>
                                  <a:ea typeface="Cambria Math" panose="02040503050406030204" pitchFamily="18" charset="0"/>
                                </a:rPr>
                                <m:t>𝑗</m:t>
                              </m:r>
                            </m:sub>
                          </m:sSub>
                          <m:r>
                            <a:rPr lang="it-IT" sz="1600" b="0" i="1" smtClean="0">
                              <a:latin typeface="Cambria Math" panose="02040503050406030204" pitchFamily="18" charset="0"/>
                              <a:ea typeface="Cambria Math" panose="02040503050406030204" pitchFamily="18" charset="0"/>
                            </a:rPr>
                            <m:t>𝐾</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𝑡</m:t>
                              </m:r>
                            </m:sub>
                          </m:sSub>
                          <m:sSup>
                            <m:sSupPr>
                              <m:ctrlPr>
                                <a:rPr lang="it-IT" sz="1600" i="1" smtClean="0">
                                  <a:latin typeface="Cambria Math" panose="02040503050406030204" pitchFamily="18" charset="0"/>
                                  <a:ea typeface="Cambria Math" panose="02040503050406030204" pitchFamily="18" charset="0"/>
                                </a:rPr>
                              </m:ctrlPr>
                            </m:sSup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𝑡</m:t>
                                  </m:r>
                                </m:sub>
                              </m:sSub>
                            </m:e>
                            <m:sup>
                              <m:r>
                                <a:rPr lang="it-IT" sz="1600" b="0" i="1" smtClean="0">
                                  <a:latin typeface="Cambria Math" panose="02040503050406030204" pitchFamily="18" charset="0"/>
                                  <a:ea typeface="Cambria Math" panose="02040503050406030204" pitchFamily="18" charset="0"/>
                                </a:rPr>
                                <m:t>𝑇</m:t>
                              </m:r>
                            </m:sup>
                          </m:sSup>
                          <m:sSup>
                            <m:sSupPr>
                              <m:ctrlPr>
                                <a:rPr lang="it-IT" sz="1600" i="1" smtClean="0">
                                  <a:latin typeface="Cambria Math" panose="02040503050406030204" pitchFamily="18" charset="0"/>
                                  <a:ea typeface="Cambria Math" panose="02040503050406030204" pitchFamily="18" charset="0"/>
                                </a:rPr>
                              </m:ctrlPr>
                            </m:sSupPr>
                            <m:e>
                              <m:r>
                                <a:rPr lang="it-IT" sz="1600" b="0" i="1" smtClean="0">
                                  <a:latin typeface="Cambria Math" panose="02040503050406030204" pitchFamily="18" charset="0"/>
                                  <a:ea typeface="Cambria Math" panose="02040503050406030204" pitchFamily="18" charset="0"/>
                                </a:rPr>
                                <m:t>𝐾</m:t>
                              </m:r>
                            </m:e>
                            <m:sup>
                              <m:r>
                                <a:rPr lang="it-IT" sz="1600" b="0" i="1" smtClean="0">
                                  <a:latin typeface="Cambria Math" panose="02040503050406030204" pitchFamily="18" charset="0"/>
                                  <a:ea typeface="Cambria Math" panose="02040503050406030204" pitchFamily="18" charset="0"/>
                                </a:rPr>
                                <m:t>𝑇</m:t>
                              </m:r>
                            </m:sup>
                          </m:sSup>
                          <m:sSubSup>
                            <m:sSubSupPr>
                              <m:ctrlPr>
                                <a:rPr lang="it-IT" sz="1600" i="1" smtClean="0">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𝐺</m:t>
                              </m:r>
                            </m:e>
                            <m:sub>
                              <m:r>
                                <a:rPr lang="it-IT" sz="1600" b="0" i="1" smtClean="0">
                                  <a:latin typeface="Cambria Math" panose="02040503050406030204" pitchFamily="18" charset="0"/>
                                  <a:ea typeface="Cambria Math" panose="02040503050406030204" pitchFamily="18" charset="0"/>
                                </a:rPr>
                                <m:t>𝑗</m:t>
                              </m:r>
                            </m:sub>
                            <m:sup>
                              <m:r>
                                <a:rPr lang="it-IT" sz="1600" b="0" i="1" smtClean="0">
                                  <a:latin typeface="Cambria Math" panose="02040503050406030204" pitchFamily="18" charset="0"/>
                                  <a:ea typeface="Cambria Math" panose="02040503050406030204" pitchFamily="18" charset="0"/>
                                </a:rPr>
                                <m:t>𝑇</m:t>
                              </m:r>
                            </m:sup>
                          </m:sSubSup>
                        </m:e>
                      </m:d>
                      <m:r>
                        <a:rPr lang="it-IT" sz="1600" b="0" i="1" smtClean="0">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𝐺</m:t>
                          </m:r>
                        </m:e>
                        <m:sub>
                          <m:r>
                            <a:rPr lang="it-IT" sz="1600" i="1">
                              <a:latin typeface="Cambria Math" panose="02040503050406030204" pitchFamily="18" charset="0"/>
                              <a:ea typeface="Cambria Math" panose="02040503050406030204" pitchFamily="18" charset="0"/>
                            </a:rPr>
                            <m:t>𝑗</m:t>
                          </m:r>
                        </m:sub>
                      </m:sSub>
                      <m:r>
                        <a:rPr lang="it-IT" sz="1600" b="0" i="1" smtClean="0">
                          <a:latin typeface="Cambria Math" panose="02040503050406030204" pitchFamily="18" charset="0"/>
                          <a:ea typeface="Cambria Math" panose="02040503050406030204" pitchFamily="18" charset="0"/>
                        </a:rPr>
                        <m:t>𝐾</m:t>
                      </m:r>
                      <m:sSub>
                        <m:sSubPr>
                          <m:ctrlPr>
                            <a:rPr lang="en-GB"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Σ</m:t>
                          </m:r>
                        </m:e>
                        <m:sub>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𝑒</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𝑡</m:t>
                              </m:r>
                            </m:sub>
                          </m:sSub>
                        </m:sub>
                      </m:sSub>
                      <m:sSup>
                        <m:sSupPr>
                          <m:ctrlPr>
                            <a:rPr lang="it-IT" sz="1600" i="1" smtClean="0">
                              <a:latin typeface="Cambria Math" panose="02040503050406030204" pitchFamily="18" charset="0"/>
                              <a:ea typeface="Cambria Math" panose="02040503050406030204" pitchFamily="18" charset="0"/>
                            </a:rPr>
                          </m:ctrlPr>
                        </m:sSupPr>
                        <m:e>
                          <m:r>
                            <a:rPr lang="it-IT" sz="1600" b="0" i="1" smtClean="0">
                              <a:latin typeface="Cambria Math" panose="02040503050406030204" pitchFamily="18" charset="0"/>
                              <a:ea typeface="Cambria Math" panose="02040503050406030204" pitchFamily="18" charset="0"/>
                            </a:rPr>
                            <m:t>𝐾</m:t>
                          </m:r>
                        </m:e>
                        <m:sup>
                          <m:r>
                            <a:rPr lang="it-IT" sz="1600" b="0" i="1" smtClean="0">
                              <a:latin typeface="Cambria Math" panose="02040503050406030204" pitchFamily="18" charset="0"/>
                              <a:ea typeface="Cambria Math" panose="02040503050406030204" pitchFamily="18" charset="0"/>
                            </a:rPr>
                            <m:t>𝑇</m:t>
                          </m:r>
                        </m:sup>
                      </m:sSup>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𝐺</m:t>
                          </m:r>
                        </m:e>
                        <m:sub>
                          <m:r>
                            <a:rPr lang="it-IT" sz="1600" i="1">
                              <a:latin typeface="Cambria Math" panose="02040503050406030204" pitchFamily="18" charset="0"/>
                              <a:ea typeface="Cambria Math" panose="02040503050406030204" pitchFamily="18" charset="0"/>
                            </a:rPr>
                            <m:t>𝑗</m:t>
                          </m:r>
                        </m:sub>
                        <m:sup>
                          <m:r>
                            <a:rPr lang="it-IT" sz="1600" i="1">
                              <a:latin typeface="Cambria Math" panose="02040503050406030204" pitchFamily="18" charset="0"/>
                              <a:ea typeface="Cambria Math" panose="02040503050406030204" pitchFamily="18" charset="0"/>
                            </a:rPr>
                            <m:t>𝑇</m:t>
                          </m:r>
                        </m:sup>
                      </m:sSubSup>
                    </m:oMath>
                  </m:oMathPara>
                </a14:m>
                <a:endParaRPr lang="en-GB" sz="1600" b="0">
                  <a:latin typeface="Book Antiqua" panose="02040602050305030304" pitchFamily="18" charset="0"/>
                  <a:ea typeface="Cambria Math" panose="02040503050406030204" pitchFamily="18" charset="0"/>
                </a:endParaRPr>
              </a:p>
              <a:p>
                <a:pPr>
                  <a:lnSpc>
                    <a:spcPct val="150000"/>
                  </a:lnSpc>
                </a:pPr>
                <a:r>
                  <a:rPr lang="en-GB" sz="1600">
                    <a:latin typeface="Book Antiqua" panose="02040602050305030304" pitchFamily="18" charset="0"/>
                    <a:ea typeface="Cambria Math" panose="02040503050406030204" pitchFamily="18" charset="0"/>
                  </a:rPr>
                  <a:t>The expression for </a:t>
                </a:r>
                <a14:m>
                  <m:oMath xmlns:m="http://schemas.openxmlformats.org/officeDocument/2006/math">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𝑡</m:t>
                        </m:r>
                      </m:sub>
                      <m:sup>
                        <m:r>
                          <a:rPr lang="it-IT" sz="1600" i="1">
                            <a:latin typeface="Cambria Math" panose="02040503050406030204" pitchFamily="18" charset="0"/>
                            <a:ea typeface="Cambria Math" panose="02040503050406030204" pitchFamily="18" charset="0"/>
                          </a:rPr>
                          <m:t>2</m:t>
                        </m:r>
                      </m:sup>
                    </m:sSubSup>
                  </m:oMath>
                </a14:m>
                <a:r>
                  <a:rPr lang="it-IT" sz="1600" b="0">
                    <a:latin typeface="Book Antiqua" panose="02040602050305030304" pitchFamily="18" charset="0"/>
                    <a:ea typeface="Cambria Math" panose="02040503050406030204" pitchFamily="18" charset="0"/>
                  </a:rPr>
                  <a:t> </a:t>
                </a:r>
                <a:r>
                  <a:rPr lang="en-AU" sz="1600" b="0">
                    <a:latin typeface="Book Antiqua" panose="02040602050305030304" pitchFamily="18" charset="0"/>
                    <a:ea typeface="Cambria Math" panose="02040503050406030204" pitchFamily="18" charset="0"/>
                  </a:rPr>
                  <a:t>is recursively generated as</a:t>
                </a:r>
                <a:r>
                  <a:rPr lang="en-AU" sz="1600">
                    <a:latin typeface="Book Antiqua" panose="02040602050305030304" pitchFamily="18" charset="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𝑡</m:t>
                          </m:r>
                        </m:sub>
                        <m:sup>
                          <m:r>
                            <a:rPr lang="it-IT" sz="1600" i="1">
                              <a:latin typeface="Cambria Math" panose="02040503050406030204" pitchFamily="18" charset="0"/>
                              <a:ea typeface="Cambria Math" panose="02040503050406030204" pitchFamily="18" charset="0"/>
                            </a:rPr>
                            <m:t>2</m:t>
                          </m:r>
                        </m:sup>
                      </m:sSubSup>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𝐺</m:t>
                          </m:r>
                        </m:e>
                        <m:sub>
                          <m:r>
                            <a:rPr lang="it-IT" sz="1600" b="0" i="1" smtClean="0">
                              <a:latin typeface="Cambria Math" panose="02040503050406030204" pitchFamily="18" charset="0"/>
                              <a:ea typeface="Cambria Math" panose="02040503050406030204" pitchFamily="18" charset="0"/>
                            </a:rPr>
                            <m:t>𝑗</m:t>
                          </m:r>
                        </m:sub>
                      </m:sSub>
                      <m:r>
                        <a:rPr lang="it-IT" sz="1600" b="0" i="1" smtClean="0">
                          <a:latin typeface="Cambria Math" panose="02040503050406030204" pitchFamily="18" charset="0"/>
                          <a:ea typeface="Cambria Math" panose="02040503050406030204" pitchFamily="18" charset="0"/>
                        </a:rPr>
                        <m:t>𝐾</m:t>
                      </m:r>
                      <m:d>
                        <m:dPr>
                          <m:begChr m:val="["/>
                          <m:endChr m:val="]"/>
                          <m:ctrlPr>
                            <a:rPr lang="it-IT" sz="1600" b="0" i="1" smtClean="0">
                              <a:latin typeface="Cambria Math" panose="02040503050406030204" pitchFamily="18" charset="0"/>
                              <a:ea typeface="Cambria Math" panose="02040503050406030204" pitchFamily="18" charset="0"/>
                            </a:rPr>
                          </m:ctrlPr>
                        </m:dPr>
                        <m:e>
                          <m:nary>
                            <m:naryPr>
                              <m:chr m:val="∑"/>
                              <m:ctrlPr>
                                <a:rPr lang="it-IT" sz="1600" b="0" i="1" smtClean="0">
                                  <a:latin typeface="Cambria Math" panose="02040503050406030204" pitchFamily="18" charset="0"/>
                                  <a:ea typeface="Cambria Math" panose="02040503050406030204" pitchFamily="18" charset="0"/>
                                </a:rPr>
                              </m:ctrlPr>
                            </m:naryPr>
                            <m:sub>
                              <m:r>
                                <m:rPr>
                                  <m:brk m:alnAt="23"/>
                                </m:rPr>
                                <a:rPr lang="it-IT" sz="1600" b="0" i="1" smtClean="0">
                                  <a:latin typeface="Cambria Math" panose="02040503050406030204" pitchFamily="18" charset="0"/>
                                  <a:ea typeface="Cambria Math" panose="02040503050406030204" pitchFamily="18" charset="0"/>
                                </a:rPr>
                                <m:t>𝑗</m:t>
                              </m:r>
                              <m:r>
                                <a:rPr lang="it-IT" sz="1600" b="0" i="1" smtClean="0">
                                  <a:latin typeface="Cambria Math" panose="02040503050406030204" pitchFamily="18" charset="0"/>
                                  <a:ea typeface="Cambria Math" panose="02040503050406030204" pitchFamily="18" charset="0"/>
                                </a:rPr>
                                <m:t>=0</m:t>
                              </m:r>
                            </m:sub>
                            <m:sup>
                              <m:r>
                                <a:rPr lang="it-IT" sz="1600" b="0" i="1" smtClean="0">
                                  <a:latin typeface="Cambria Math" panose="02040503050406030204" pitchFamily="18" charset="0"/>
                                  <a:ea typeface="Cambria Math" panose="02040503050406030204" pitchFamily="18" charset="0"/>
                                </a:rPr>
                                <m:t>𝑖</m:t>
                              </m:r>
                            </m:sup>
                            <m:e>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𝐴</m:t>
                                  </m:r>
                                </m:e>
                                <m:sub>
                                  <m:r>
                                    <a:rPr lang="it-IT" sz="1600" i="1">
                                      <a:latin typeface="Cambria Math" panose="02040503050406030204" pitchFamily="18" charset="0"/>
                                      <a:ea typeface="Cambria Math" panose="02040503050406030204" pitchFamily="18" charset="0"/>
                                    </a:rPr>
                                    <m:t>𝐾</m:t>
                                  </m:r>
                                </m:sub>
                                <m:sup>
                                  <m:r>
                                    <a:rPr lang="it-IT" sz="1600" b="0" i="1" smtClean="0">
                                      <a:latin typeface="Cambria Math" panose="02040503050406030204" pitchFamily="18" charset="0"/>
                                      <a:ea typeface="Cambria Math" panose="02040503050406030204" pitchFamily="18" charset="0"/>
                                    </a:rPr>
                                    <m:t>𝑗</m:t>
                                  </m:r>
                                </m:sup>
                              </m:sSubSup>
                              <m:sSub>
                                <m:sSubPr>
                                  <m:ctrlPr>
                                    <a:rPr lang="en-GB"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Σ</m:t>
                                  </m:r>
                                </m:e>
                                <m:sub>
                                  <m:r>
                                    <a:rPr lang="it-IT" sz="1600" b="0" i="1" smtClean="0">
                                      <a:latin typeface="Cambria Math" panose="02040503050406030204" pitchFamily="18" charset="0"/>
                                      <a:ea typeface="Cambria Math" panose="02040503050406030204" pitchFamily="18" charset="0"/>
                                    </a:rPr>
                                    <m:t>𝑤</m:t>
                                  </m:r>
                                </m:sub>
                              </m:sSub>
                              <m:sSup>
                                <m:sSupPr>
                                  <m:ctrlPr>
                                    <a:rPr lang="it-IT" sz="1600" i="1" smtClean="0">
                                      <a:latin typeface="Cambria Math" panose="02040503050406030204" pitchFamily="18" charset="0"/>
                                      <a:ea typeface="Cambria Math" panose="02040503050406030204" pitchFamily="18" charset="0"/>
                                    </a:rPr>
                                  </m:ctrlPr>
                                </m:sSupPr>
                                <m:e>
                                  <m:d>
                                    <m:dPr>
                                      <m:ctrlPr>
                                        <a:rPr lang="it-IT" sz="1600" i="1" smtClean="0">
                                          <a:latin typeface="Cambria Math" panose="02040503050406030204" pitchFamily="18" charset="0"/>
                                          <a:ea typeface="Cambria Math" panose="02040503050406030204" pitchFamily="18" charset="0"/>
                                        </a:rPr>
                                      </m:ctrlPr>
                                    </m:dPr>
                                    <m:e>
                                      <m:sSubSup>
                                        <m:sSubSupPr>
                                          <m:ctrlPr>
                                            <a:rPr lang="it-IT" sz="1600" i="1" smtClean="0">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𝐴</m:t>
                                          </m:r>
                                        </m:e>
                                        <m:sub>
                                          <m:r>
                                            <a:rPr lang="it-IT" sz="1600" b="0" i="1" smtClean="0">
                                              <a:latin typeface="Cambria Math" panose="02040503050406030204" pitchFamily="18" charset="0"/>
                                              <a:ea typeface="Cambria Math" panose="02040503050406030204" pitchFamily="18" charset="0"/>
                                            </a:rPr>
                                            <m:t>𝐾</m:t>
                                          </m:r>
                                        </m:sub>
                                        <m:sup>
                                          <m:r>
                                            <a:rPr lang="it-IT" sz="1600" b="0" i="1" smtClean="0">
                                              <a:latin typeface="Cambria Math" panose="02040503050406030204" pitchFamily="18" charset="0"/>
                                              <a:ea typeface="Cambria Math" panose="02040503050406030204" pitchFamily="18" charset="0"/>
                                            </a:rPr>
                                            <m:t>𝑗</m:t>
                                          </m:r>
                                        </m:sup>
                                      </m:sSubSup>
                                    </m:e>
                                  </m:d>
                                </m:e>
                                <m:sup>
                                  <m:r>
                                    <a:rPr lang="it-IT" sz="1600" b="0" i="1" smtClean="0">
                                      <a:latin typeface="Cambria Math" panose="02040503050406030204" pitchFamily="18" charset="0"/>
                                      <a:ea typeface="Cambria Math" panose="02040503050406030204" pitchFamily="18" charset="0"/>
                                    </a:rPr>
                                    <m:t>𝑇</m:t>
                                  </m:r>
                                </m:sup>
                              </m:sSup>
                            </m:e>
                          </m:nary>
                        </m:e>
                      </m:d>
                      <m:sSubSup>
                        <m:sSubSupPr>
                          <m:ctrlPr>
                            <a:rPr lang="it-IT" sz="1600" b="0" i="1" smtClean="0">
                              <a:latin typeface="Cambria Math" panose="02040503050406030204" pitchFamily="18" charset="0"/>
                              <a:ea typeface="Cambria Math" panose="02040503050406030204" pitchFamily="18" charset="0"/>
                            </a:rPr>
                          </m:ctrlPr>
                        </m:sSubSupPr>
                        <m:e>
                          <m:sSup>
                            <m:sSupPr>
                              <m:ctrlPr>
                                <a:rPr lang="it-IT" sz="1600" b="0" i="1" smtClean="0">
                                  <a:latin typeface="Cambria Math" panose="02040503050406030204" pitchFamily="18" charset="0"/>
                                  <a:ea typeface="Cambria Math" panose="02040503050406030204" pitchFamily="18" charset="0"/>
                                </a:rPr>
                              </m:ctrlPr>
                            </m:sSupPr>
                            <m:e>
                              <m:r>
                                <a:rPr lang="it-IT" sz="1600" b="0" i="1" smtClean="0">
                                  <a:latin typeface="Cambria Math" panose="02040503050406030204" pitchFamily="18" charset="0"/>
                                  <a:ea typeface="Cambria Math" panose="02040503050406030204" pitchFamily="18" charset="0"/>
                                </a:rPr>
                                <m:t>𝐾</m:t>
                              </m:r>
                            </m:e>
                            <m:sup>
                              <m:r>
                                <a:rPr lang="it-IT" sz="1600" b="0" i="1" smtClean="0">
                                  <a:latin typeface="Cambria Math" panose="02040503050406030204" pitchFamily="18" charset="0"/>
                                  <a:ea typeface="Cambria Math" panose="02040503050406030204" pitchFamily="18" charset="0"/>
                                </a:rPr>
                                <m:t>𝑇</m:t>
                              </m:r>
                            </m:sup>
                          </m:sSup>
                          <m:r>
                            <a:rPr lang="it-IT" sz="1600" b="0" i="1" smtClean="0">
                              <a:latin typeface="Cambria Math" panose="02040503050406030204" pitchFamily="18" charset="0"/>
                              <a:ea typeface="Cambria Math" panose="02040503050406030204" pitchFamily="18" charset="0"/>
                            </a:rPr>
                            <m:t>𝐺</m:t>
                          </m:r>
                        </m:e>
                        <m:sub>
                          <m:r>
                            <a:rPr lang="it-IT" sz="1600" b="0" i="1" smtClean="0">
                              <a:latin typeface="Cambria Math" panose="02040503050406030204" pitchFamily="18" charset="0"/>
                              <a:ea typeface="Cambria Math" panose="02040503050406030204" pitchFamily="18" charset="0"/>
                            </a:rPr>
                            <m:t>𝑗</m:t>
                          </m:r>
                        </m:sub>
                        <m:sup>
                          <m:r>
                            <a:rPr lang="it-IT" sz="1600" b="0" i="1" smtClean="0">
                              <a:latin typeface="Cambria Math" panose="02040503050406030204" pitchFamily="18" charset="0"/>
                              <a:ea typeface="Cambria Math" panose="02040503050406030204" pitchFamily="18" charset="0"/>
                            </a:rPr>
                            <m:t>𝑇</m:t>
                          </m:r>
                        </m:sup>
                      </m:sSubSup>
                    </m:oMath>
                  </m:oMathPara>
                </a14:m>
                <a:endParaRPr lang="en-AU" sz="1600" b="0">
                  <a:latin typeface="Book Antiqua" panose="02040602050305030304" pitchFamily="18" charset="0"/>
                  <a:ea typeface="Cambria Math" panose="02040503050406030204" pitchFamily="18" charset="0"/>
                </a:endParaRPr>
              </a:p>
              <a:p>
                <a:pPr>
                  <a:lnSpc>
                    <a:spcPct val="150000"/>
                  </a:lnSpc>
                </a:pPr>
                <a:endParaRPr lang="it-IT" sz="1600">
                  <a:latin typeface="Book Antiqua" panose="02040602050305030304" pitchFamily="18" charset="0"/>
                  <a:ea typeface="Cambria Math" panose="02040503050406030204" pitchFamily="18" charset="0"/>
                </a:endParaRPr>
              </a:p>
            </p:txBody>
          </p:sp>
        </mc:Choice>
        <mc:Fallback>
          <p:sp>
            <p:nvSpPr>
              <p:cNvPr id="17" name="CasellaDiTesto 16">
                <a:extLst>
                  <a:ext uri="{FF2B5EF4-FFF2-40B4-BE49-F238E27FC236}">
                    <a16:creationId xmlns:a16="http://schemas.microsoft.com/office/drawing/2014/main" id="{AB528458-53AE-E395-4D5E-EDBEE8618D97}"/>
                  </a:ext>
                </a:extLst>
              </p:cNvPr>
              <p:cNvSpPr txBox="1">
                <a:spLocks noRot="1" noChangeAspect="1" noMove="1" noResize="1" noEditPoints="1" noAdjustHandles="1" noChangeArrowheads="1" noChangeShapeType="1" noTextEdit="1"/>
              </p:cNvSpPr>
              <p:nvPr/>
            </p:nvSpPr>
            <p:spPr>
              <a:xfrm>
                <a:off x="225010" y="1056521"/>
                <a:ext cx="11703051" cy="5542305"/>
              </a:xfrm>
              <a:prstGeom prst="rect">
                <a:avLst/>
              </a:prstGeom>
              <a:blipFill>
                <a:blip r:embed="rId4"/>
                <a:stretch>
                  <a:fillRect l="-217" t="-458" b="-10526"/>
                </a:stretch>
              </a:blipFill>
            </p:spPr>
            <p:txBody>
              <a:bodyPr/>
              <a:lstStyle/>
              <a:p>
                <a:r>
                  <a:rPr lang="en-AU">
                    <a:noFill/>
                  </a:rPr>
                  <a:t> </a:t>
                </a:r>
              </a:p>
            </p:txBody>
          </p:sp>
        </mc:Fallback>
      </mc:AlternateContent>
    </p:spTree>
    <p:extLst>
      <p:ext uri="{BB962C8B-B14F-4D97-AF65-F5344CB8AC3E}">
        <p14:creationId xmlns:p14="http://schemas.microsoft.com/office/powerpoint/2010/main" val="3098892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12</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a:xfrm>
            <a:off x="4016818" y="6470859"/>
            <a:ext cx="4114800" cy="365125"/>
          </a:xfrm>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88486E76-9BCF-5274-3DDE-6614E95C454A}"/>
                  </a:ext>
                </a:extLst>
              </p:cNvPr>
              <p:cNvSpPr txBox="1"/>
              <p:nvPr/>
            </p:nvSpPr>
            <p:spPr>
              <a:xfrm>
                <a:off x="250435" y="1121448"/>
                <a:ext cx="11666475" cy="2585644"/>
              </a:xfrm>
              <a:prstGeom prst="rect">
                <a:avLst/>
              </a:prstGeom>
              <a:noFill/>
            </p:spPr>
            <p:txBody>
              <a:bodyPr wrap="square" rtlCol="0">
                <a:spAutoFit/>
              </a:bodyPr>
              <a:lstStyle/>
              <a:p>
                <a:r>
                  <a:rPr lang="en-US" sz="1600">
                    <a:latin typeface="Book Antiqua" panose="02040602050305030304" pitchFamily="18" charset="0"/>
                  </a:rPr>
                  <a:t>Now, exploit the inverse of the Cumulative Density Function:</a:t>
                </a:r>
              </a:p>
              <a:p>
                <a:pPr/>
                <a14:m>
                  <m:oMathPara xmlns:m="http://schemas.openxmlformats.org/officeDocument/2006/math">
                    <m:oMathParaPr>
                      <m:jc m:val="centerGroup"/>
                    </m:oMathParaPr>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Φ</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𝜂</m:t>
                              </m:r>
                            </m:e>
                            <m:sub>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𝑢</m:t>
                                  </m:r>
                                </m:e>
                                <m:sub>
                                  <m:r>
                                    <a:rPr lang="it-IT" sz="1600" b="0" i="1" smtClean="0">
                                      <a:latin typeface="Cambria Math" panose="02040503050406030204" pitchFamily="18" charset="0"/>
                                      <a:ea typeface="Cambria Math" panose="02040503050406030204" pitchFamily="18" charset="0"/>
                                    </a:rPr>
                                    <m:t>𝑗</m:t>
                                  </m:r>
                                </m:sub>
                              </m:sSub>
                            </m:sub>
                          </m:sSub>
                        </m:e>
                      </m:d>
                      <m:r>
                        <a:rPr lang="it-IT" sz="1600" b="0" i="1" smtClean="0">
                          <a:latin typeface="Cambria Math" panose="02040503050406030204" pitchFamily="18" charset="0"/>
                          <a:ea typeface="Cambria Math" panose="02040503050406030204" pitchFamily="18" charset="0"/>
                        </a:rPr>
                        <m:t>=</m:t>
                      </m:r>
                      <m:nary>
                        <m:naryPr>
                          <m:ctrlPr>
                            <a:rPr lang="it-IT" sz="1600" b="0" i="1" smtClean="0">
                              <a:latin typeface="Cambria Math" panose="02040503050406030204" pitchFamily="18" charset="0"/>
                              <a:ea typeface="Cambria Math" panose="02040503050406030204" pitchFamily="18" charset="0"/>
                            </a:rPr>
                          </m:ctrlPr>
                        </m:naryPr>
                        <m:sub>
                          <m:r>
                            <m:rPr>
                              <m:brk m:alnAt="23"/>
                            </m:rP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m:t>
                          </m:r>
                        </m:sub>
                        <m:sup>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𝜂</m:t>
                              </m:r>
                            </m:e>
                            <m:sub>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𝑢</m:t>
                                  </m:r>
                                </m:e>
                                <m:sub>
                                  <m:r>
                                    <a:rPr lang="it-IT" sz="1600" i="1">
                                      <a:latin typeface="Cambria Math" panose="02040503050406030204" pitchFamily="18" charset="0"/>
                                      <a:ea typeface="Cambria Math" panose="02040503050406030204" pitchFamily="18" charset="0"/>
                                    </a:rPr>
                                    <m:t>𝑗</m:t>
                                  </m:r>
                                </m:sub>
                              </m:sSub>
                            </m:sub>
                          </m:sSub>
                        </m:sup>
                        <m:e>
                          <m:r>
                            <a:rPr lang="it-IT" sz="1600" b="0" i="1" smtClean="0">
                              <a:latin typeface="Cambria Math" panose="02040503050406030204" pitchFamily="18" charset="0"/>
                              <a:ea typeface="Cambria Math" panose="02040503050406030204" pitchFamily="18" charset="0"/>
                            </a:rPr>
                            <m:t>𝑝</m:t>
                          </m:r>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𝜉</m:t>
                              </m:r>
                            </m:e>
                          </m:d>
                          <m:r>
                            <a:rPr lang="it-IT" sz="1600" b="0" i="1" smtClean="0">
                              <a:latin typeface="Cambria Math" panose="02040503050406030204" pitchFamily="18" charset="0"/>
                              <a:ea typeface="Cambria Math" panose="02040503050406030204" pitchFamily="18" charset="0"/>
                            </a:rPr>
                            <m:t>𝑑</m:t>
                          </m:r>
                          <m:r>
                            <a:rPr lang="it-IT" sz="1600" b="0" i="1" smtClean="0">
                              <a:latin typeface="Cambria Math" panose="02040503050406030204" pitchFamily="18" charset="0"/>
                              <a:ea typeface="Cambria Math" panose="02040503050406030204" pitchFamily="18" charset="0"/>
                            </a:rPr>
                            <m:t>𝜉</m:t>
                          </m:r>
                          <m:r>
                            <a:rPr lang="it-IT" sz="1600" b="0" i="1" smtClean="0">
                              <a:latin typeface="Cambria Math" panose="02040503050406030204" pitchFamily="18" charset="0"/>
                              <a:ea typeface="Cambria Math" panose="02040503050406030204" pitchFamily="18" charset="0"/>
                            </a:rPr>
                            <m:t>=1−</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𝑢</m:t>
                                  </m:r>
                                </m:e>
                                <m:sub>
                                  <m:r>
                                    <a:rPr lang="it-IT" sz="1600" b="0" i="1" smtClean="0">
                                      <a:latin typeface="Cambria Math" panose="02040503050406030204" pitchFamily="18" charset="0"/>
                                      <a:ea typeface="Cambria Math" panose="02040503050406030204" pitchFamily="18" charset="0"/>
                                    </a:rPr>
                                    <m:t>𝑗</m:t>
                                  </m:r>
                                </m:sub>
                              </m:sSub>
                            </m:sub>
                          </m:sSub>
                        </m:e>
                      </m:nary>
                    </m:oMath>
                  </m:oMathPara>
                </a14:m>
                <a:endParaRPr lang="it-IT" sz="1600" b="0">
                  <a:latin typeface="Book Antiqua" panose="02040602050305030304" pitchFamily="18" charset="0"/>
                  <a:ea typeface="Cambria Math" panose="02040503050406030204" pitchFamily="18" charset="0"/>
                </a:endParaRPr>
              </a:p>
              <a:p>
                <a:r>
                  <a:rPr lang="en-GB" sz="1600">
                    <a:latin typeface="Book Antiqua" panose="02040602050305030304" pitchFamily="18" charset="0"/>
                    <a:ea typeface="Cambria Math" panose="02040503050406030204" pitchFamily="18" charset="0"/>
                  </a:rPr>
                  <a:t>Thus:</a:t>
                </a:r>
              </a:p>
              <a:p>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𝜂</m:t>
                          </m:r>
                        </m:e>
                        <m:sub>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𝑢</m:t>
                              </m:r>
                            </m:e>
                            <m:sub>
                              <m:r>
                                <a:rPr lang="it-IT" sz="1600" i="1">
                                  <a:latin typeface="Cambria Math" panose="02040503050406030204" pitchFamily="18" charset="0"/>
                                  <a:ea typeface="Cambria Math" panose="02040503050406030204" pitchFamily="18" charset="0"/>
                                </a:rPr>
                                <m:t>𝑗</m:t>
                              </m:r>
                            </m:sub>
                          </m:sSub>
                        </m:sub>
                      </m:sSub>
                      <m:r>
                        <a:rPr lang="it-IT" sz="1600" b="0" i="1" smtClean="0">
                          <a:latin typeface="Cambria Math" panose="02040503050406030204" pitchFamily="18" charset="0"/>
                          <a:ea typeface="Cambria Math" panose="02040503050406030204" pitchFamily="18" charset="0"/>
                        </a:rPr>
                        <m:t>=</m:t>
                      </m:r>
                      <m:sSup>
                        <m:sSupPr>
                          <m:ctrlPr>
                            <a:rPr lang="it-IT" sz="1600" b="0" i="1" smtClean="0">
                              <a:latin typeface="Cambria Math" panose="02040503050406030204" pitchFamily="18" charset="0"/>
                              <a:ea typeface="Cambria Math" panose="02040503050406030204" pitchFamily="18" charset="0"/>
                            </a:rPr>
                          </m:ctrlPr>
                        </m:sSupPr>
                        <m:e>
                          <m:r>
                            <m:rPr>
                              <m:sty m:val="p"/>
                            </m:rPr>
                            <a:rPr lang="el-GR" sz="1600" i="1">
                              <a:latin typeface="Cambria Math" panose="02040503050406030204" pitchFamily="18" charset="0"/>
                              <a:ea typeface="Cambria Math" panose="02040503050406030204" pitchFamily="18" charset="0"/>
                            </a:rPr>
                            <m:t>Φ</m:t>
                          </m:r>
                        </m:e>
                        <m:sup>
                          <m:r>
                            <a:rPr lang="it-IT" sz="1600" b="0" i="1" smtClean="0">
                              <a:latin typeface="Cambria Math" panose="02040503050406030204" pitchFamily="18" charset="0"/>
                              <a:ea typeface="Cambria Math" panose="02040503050406030204" pitchFamily="18" charset="0"/>
                            </a:rPr>
                            <m:t>−1</m:t>
                          </m:r>
                        </m:sup>
                      </m:sSup>
                      <m:r>
                        <a:rPr lang="it-IT" sz="1600" b="0" i="1" smtClean="0">
                          <a:latin typeface="Cambria Math" panose="02040503050406030204" pitchFamily="18" charset="0"/>
                          <a:ea typeface="Cambria Math" panose="02040503050406030204" pitchFamily="18" charset="0"/>
                        </a:rPr>
                        <m:t>(1−</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𝑢</m:t>
                              </m:r>
                            </m:e>
                            <m:sub>
                              <m:r>
                                <a:rPr lang="it-IT" sz="1600" i="1">
                                  <a:latin typeface="Cambria Math" panose="02040503050406030204" pitchFamily="18" charset="0"/>
                                  <a:ea typeface="Cambria Math" panose="02040503050406030204" pitchFamily="18" charset="0"/>
                                </a:rPr>
                                <m:t>𝑗</m:t>
                              </m:r>
                            </m:sub>
                          </m:sSub>
                        </m:sub>
                      </m:sSub>
                      <m:r>
                        <a:rPr lang="it-IT" sz="1600" b="0" i="1" smtClean="0">
                          <a:latin typeface="Cambria Math" panose="02040503050406030204" pitchFamily="18" charset="0"/>
                          <a:ea typeface="Cambria Math" panose="02040503050406030204" pitchFamily="18" charset="0"/>
                        </a:rPr>
                        <m:t>)</m:t>
                      </m:r>
                    </m:oMath>
                  </m:oMathPara>
                </a14:m>
                <a:endParaRPr lang="it-IT" sz="1600">
                  <a:latin typeface="Book Antiqua" panose="02040602050305030304" pitchFamily="18" charset="0"/>
                  <a:ea typeface="Cambria Math" panose="02040503050406030204" pitchFamily="18" charset="0"/>
                </a:endParaRPr>
              </a:p>
              <a:p>
                <a:r>
                  <a:rPr lang="en-GB" sz="1600">
                    <a:latin typeface="Book Antiqua" panose="02040602050305030304" pitchFamily="18" charset="0"/>
                    <a:ea typeface="Cambria Math" panose="02040503050406030204" pitchFamily="18" charset="0"/>
                  </a:rPr>
                  <a:t>Therefore, the constraint becomes:</a:t>
                </a:r>
              </a:p>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𝑔</m:t>
                          </m:r>
                        </m:e>
                        <m:sub>
                          <m:r>
                            <a:rPr lang="en-GB" sz="1600" i="1">
                              <a:latin typeface="Cambria Math" panose="02040503050406030204" pitchFamily="18" charset="0"/>
                              <a:ea typeface="Cambria Math" panose="02040503050406030204" pitchFamily="18" charset="0"/>
                            </a:rPr>
                            <m:t>𝑗</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𝐺</m:t>
                          </m:r>
                        </m:e>
                        <m:sub>
                          <m:r>
                            <a:rPr lang="en-GB" sz="1600" i="1">
                              <a:latin typeface="Cambria Math" panose="02040503050406030204" pitchFamily="18" charset="0"/>
                              <a:ea typeface="Cambria Math" panose="02040503050406030204" pitchFamily="18" charset="0"/>
                            </a:rPr>
                            <m:t>𝑗</m:t>
                          </m:r>
                        </m:sub>
                      </m:sSub>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𝑡</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𝑖</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Sub>
                      <m:r>
                        <a:rPr lang="en-GB" sz="1600" i="1" smtClean="0">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𝜂</m:t>
                          </m:r>
                        </m:e>
                        <m:sub>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𝑢</m:t>
                              </m:r>
                            </m:e>
                            <m:sub>
                              <m:r>
                                <a:rPr lang="it-IT" sz="1600" i="1">
                                  <a:latin typeface="Cambria Math" panose="02040503050406030204" pitchFamily="18" charset="0"/>
                                  <a:ea typeface="Cambria Math" panose="02040503050406030204" pitchFamily="18" charset="0"/>
                                </a:rPr>
                                <m:t>𝑗</m:t>
                              </m:r>
                            </m:sub>
                          </m:sSub>
                        </m:sub>
                      </m:sSub>
                    </m:oMath>
                  </m:oMathPara>
                </a14:m>
                <a:endParaRPr lang="en-GB" sz="1600">
                  <a:latin typeface="Book Antiqua" panose="020406020503050303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𝐺</m:t>
                          </m:r>
                        </m:e>
                        <m:sub>
                          <m:r>
                            <a:rPr lang="en-GB" sz="1600" i="1">
                              <a:latin typeface="Cambria Math" panose="02040503050406030204" pitchFamily="18" charset="0"/>
                              <a:ea typeface="Cambria Math" panose="02040503050406030204" pitchFamily="18" charset="0"/>
                            </a:rPr>
                            <m:t>𝑗</m:t>
                          </m:r>
                        </m:sub>
                      </m:sSub>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𝑡</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𝑖</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Sub>
                      <m:r>
                        <a:rPr lang="en-GB" sz="1600" i="1" smtClean="0">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𝑔</m:t>
                          </m:r>
                        </m:e>
                        <m:sub>
                          <m:r>
                            <a:rPr lang="en-GB" sz="1600" i="1">
                              <a:latin typeface="Cambria Math" panose="02040503050406030204" pitchFamily="18" charset="0"/>
                              <a:ea typeface="Cambria Math" panose="02040503050406030204" pitchFamily="18" charset="0"/>
                            </a:rPr>
                            <m:t>𝑗</m:t>
                          </m:r>
                        </m:sub>
                      </m:sSub>
                      <m:r>
                        <a:rPr lang="it-IT" sz="1600" b="0" i="1" smtClean="0">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𝜂</m:t>
                          </m:r>
                        </m:e>
                        <m:sub>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𝑢</m:t>
                              </m:r>
                            </m:e>
                            <m:sub>
                              <m:r>
                                <a:rPr lang="it-IT" sz="1600" i="1">
                                  <a:latin typeface="Cambria Math" panose="02040503050406030204" pitchFamily="18" charset="0"/>
                                  <a:ea typeface="Cambria Math" panose="02040503050406030204" pitchFamily="18" charset="0"/>
                                </a:rPr>
                                <m:t>𝑗</m:t>
                              </m:r>
                            </m:sub>
                          </m:sSub>
                        </m:sub>
                      </m:sSub>
                    </m:oMath>
                  </m:oMathPara>
                </a14:m>
                <a:endParaRPr lang="en-GB" sz="1600">
                  <a:latin typeface="Book Antiqua" panose="02040602050305030304" pitchFamily="18" charset="0"/>
                  <a:ea typeface="Cambria Math" panose="02040503050406030204" pitchFamily="18" charset="0"/>
                </a:endParaRPr>
              </a:p>
              <a:p>
                <a:pPr>
                  <a:lnSpc>
                    <a:spcPct val="150000"/>
                  </a:lnSpc>
                </a:pPr>
                <a:r>
                  <a:rPr lang="en-CA" sz="1600">
                    <a:latin typeface="Book Antiqua" panose="02040602050305030304" pitchFamily="18" charset="0"/>
                    <a:ea typeface="Cambria Math" panose="02040503050406030204" pitchFamily="18" charset="0"/>
                  </a:rPr>
                  <a:t>The derivation of the final formulation for the first inequality constraint is analogous and available in the report. </a:t>
                </a:r>
              </a:p>
            </p:txBody>
          </p:sp>
        </mc:Choice>
        <mc:Fallback>
          <p:sp>
            <p:nvSpPr>
              <p:cNvPr id="11" name="CasellaDiTesto 10">
                <a:extLst>
                  <a:ext uri="{FF2B5EF4-FFF2-40B4-BE49-F238E27FC236}">
                    <a16:creationId xmlns:a16="http://schemas.microsoft.com/office/drawing/2014/main" id="{88486E76-9BCF-5274-3DDE-6614E95C454A}"/>
                  </a:ext>
                </a:extLst>
              </p:cNvPr>
              <p:cNvSpPr txBox="1">
                <a:spLocks noRot="1" noChangeAspect="1" noMove="1" noResize="1" noEditPoints="1" noAdjustHandles="1" noChangeArrowheads="1" noChangeShapeType="1" noTextEdit="1"/>
              </p:cNvSpPr>
              <p:nvPr/>
            </p:nvSpPr>
            <p:spPr>
              <a:xfrm>
                <a:off x="250435" y="1121448"/>
                <a:ext cx="11666475" cy="2585644"/>
              </a:xfrm>
              <a:prstGeom prst="rect">
                <a:avLst/>
              </a:prstGeom>
              <a:blipFill>
                <a:blip r:embed="rId4"/>
                <a:stretch>
                  <a:fillRect l="-217" t="-28431" b="-1961"/>
                </a:stretch>
              </a:blipFill>
            </p:spPr>
            <p:txBody>
              <a:bodyPr/>
              <a:lstStyle/>
              <a:p>
                <a:r>
                  <a:rPr lang="en-AU">
                    <a:noFill/>
                  </a:rPr>
                  <a:t> </a:t>
                </a:r>
              </a:p>
            </p:txBody>
          </p:sp>
        </mc:Fallback>
      </mc:AlternateContent>
      <p:sp>
        <p:nvSpPr>
          <p:cNvPr id="12" name="CasellaDiTesto 11">
            <a:extLst>
              <a:ext uri="{FF2B5EF4-FFF2-40B4-BE49-F238E27FC236}">
                <a16:creationId xmlns:a16="http://schemas.microsoft.com/office/drawing/2014/main" id="{B0737C34-8623-6912-A2B7-A840D38C0ED3}"/>
              </a:ext>
            </a:extLst>
          </p:cNvPr>
          <p:cNvSpPr txBox="1"/>
          <p:nvPr/>
        </p:nvSpPr>
        <p:spPr>
          <a:xfrm>
            <a:off x="250435" y="4016605"/>
            <a:ext cx="2260469" cy="338554"/>
          </a:xfrm>
          <a:prstGeom prst="rect">
            <a:avLst/>
          </a:prstGeom>
          <a:noFill/>
        </p:spPr>
        <p:txBody>
          <a:bodyPr wrap="square" rtlCol="0">
            <a:spAutoFit/>
          </a:bodyPr>
          <a:lstStyle/>
          <a:p>
            <a:r>
              <a:rPr lang="en-US" sz="1600">
                <a:latin typeface="Book Antiqua" panose="02040602050305030304" pitchFamily="18" charset="0"/>
              </a:rPr>
              <a:t>Final formulation:</a:t>
            </a:r>
          </a:p>
        </p:txBody>
      </p:sp>
      <p:sp>
        <p:nvSpPr>
          <p:cNvPr id="13" name="Cornice 12">
            <a:extLst>
              <a:ext uri="{FF2B5EF4-FFF2-40B4-BE49-F238E27FC236}">
                <a16:creationId xmlns:a16="http://schemas.microsoft.com/office/drawing/2014/main" id="{CE352F43-8D8C-A6B2-A598-C03CEA2031D8}"/>
              </a:ext>
            </a:extLst>
          </p:cNvPr>
          <p:cNvSpPr/>
          <p:nvPr/>
        </p:nvSpPr>
        <p:spPr>
          <a:xfrm>
            <a:off x="3581401" y="3918077"/>
            <a:ext cx="5029199" cy="2334805"/>
          </a:xfrm>
          <a:prstGeom prst="frame">
            <a:avLst>
              <a:gd name="adj1" fmla="val 507"/>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BEB7FDCB-1034-2339-B02F-B647C02FBF79}"/>
                  </a:ext>
                </a:extLst>
              </p:cNvPr>
              <p:cNvSpPr txBox="1"/>
              <p:nvPr/>
            </p:nvSpPr>
            <p:spPr>
              <a:xfrm>
                <a:off x="250435" y="4116880"/>
                <a:ext cx="11723914" cy="1937197"/>
              </a:xfrm>
              <a:prstGeom prst="rect">
                <a:avLst/>
              </a:prstGeom>
              <a:noFill/>
            </p:spPr>
            <p:txBody>
              <a:bodyPr wrap="square" lIns="0" tIns="0" rIns="0" bIns="0" rtlCol="0">
                <a:spAutoFit/>
              </a:bodyPr>
              <a:lstStyle/>
              <a:p>
                <a:r>
                  <a:rPr lang="en-US" sz="1600"/>
                  <a:t>                                                                                </a:t>
                </a:r>
                <a14:m>
                  <m:oMath xmlns:m="http://schemas.openxmlformats.org/officeDocument/2006/math">
                    <m:func>
                      <m:funcPr>
                        <m:ctrlPr>
                          <a:rPr lang="en-US" sz="1600" i="1" smtClean="0">
                            <a:latin typeface="Cambria Math" panose="02040503050406030204" pitchFamily="18" charset="0"/>
                          </a:rPr>
                        </m:ctrlPr>
                      </m:funcPr>
                      <m:fName>
                        <m:limLow>
                          <m:limLowPr>
                            <m:ctrlPr>
                              <a:rPr lang="en-US" sz="1600" i="1" smtClean="0">
                                <a:latin typeface="Cambria Math" panose="02040503050406030204" pitchFamily="18" charset="0"/>
                              </a:rPr>
                            </m:ctrlPr>
                          </m:limLowPr>
                          <m:e>
                            <m:r>
                              <m:rPr>
                                <m:sty m:val="p"/>
                              </m:rPr>
                              <a:rPr lang="en-US" sz="1600" i="0" smtClean="0">
                                <a:latin typeface="Cambria Math" panose="02040503050406030204" pitchFamily="18" charset="0"/>
                              </a:rPr>
                              <m:t>min</m:t>
                            </m:r>
                          </m:e>
                          <m:lim>
                            <m:r>
                              <a:rPr lang="it-IT" sz="1600" b="0" i="1" smtClean="0">
                                <a:latin typeface="Cambria Math" panose="02040503050406030204" pitchFamily="18" charset="0"/>
                              </a:rPr>
                              <m:t>𝑣</m:t>
                            </m:r>
                          </m:lim>
                        </m:limLow>
                      </m:fName>
                      <m:e>
                        <m:r>
                          <a:rPr lang="en-US" sz="1600" i="1" smtClean="0">
                            <a:latin typeface="Cambria Math" panose="02040503050406030204" pitchFamily="18" charset="0"/>
                            <a:ea typeface="Cambria Math" panose="02040503050406030204" pitchFamily="18" charset="0"/>
                          </a:rPr>
                          <m:t>𝔼</m:t>
                        </m:r>
                        <m:d>
                          <m:dPr>
                            <m:begChr m:val="{"/>
                            <m:endChr m:val="}"/>
                            <m:ctrlPr>
                              <a:rPr lang="en-US" sz="1600" i="1" smtClean="0">
                                <a:latin typeface="Cambria Math" panose="02040503050406030204" pitchFamily="18" charset="0"/>
                                <a:ea typeface="Cambria Math" panose="02040503050406030204" pitchFamily="18" charset="0"/>
                              </a:rPr>
                            </m:ctrlPr>
                          </m:dPr>
                          <m:e>
                            <m:r>
                              <m:rPr>
                                <m:sty m:val="p"/>
                              </m:rPr>
                              <a:rPr lang="it-IT" sz="1600">
                                <a:latin typeface="Cambria Math" panose="02040503050406030204" pitchFamily="18" charset="0"/>
                              </a:rPr>
                              <m:t>J</m:t>
                            </m:r>
                            <m:r>
                              <a:rPr lang="it-IT" sz="1600">
                                <a:latin typeface="Cambria Math" panose="02040503050406030204" pitchFamily="18" charset="0"/>
                              </a:rPr>
                              <m:t>(</m:t>
                            </m:r>
                            <m:sSub>
                              <m:sSubPr>
                                <m:ctrlPr>
                                  <a:rPr lang="en-US" sz="1600" i="1">
                                    <a:latin typeface="Cambria Math" panose="02040503050406030204" pitchFamily="18" charset="0"/>
                                  </a:rPr>
                                </m:ctrlPr>
                              </m:sSubPr>
                              <m:e>
                                <m:r>
                                  <a:rPr lang="it-IT" sz="1600" i="1">
                                    <a:latin typeface="Cambria Math" panose="02040503050406030204" pitchFamily="18" charset="0"/>
                                  </a:rPr>
                                  <m:t>𝑠</m:t>
                                </m:r>
                              </m:e>
                              <m:sub>
                                <m:r>
                                  <a:rPr lang="it-IT" sz="1600" i="1">
                                    <a:latin typeface="Cambria Math" panose="02040503050406030204" pitchFamily="18" charset="0"/>
                                  </a:rPr>
                                  <m:t>𝑡</m:t>
                                </m:r>
                              </m:sub>
                            </m:sSub>
                            <m:r>
                              <a:rPr lang="it-IT" sz="1600" i="1">
                                <a:latin typeface="Cambria Math" panose="02040503050406030204" pitchFamily="18" charset="0"/>
                              </a:rPr>
                              <m:t>, </m:t>
                            </m:r>
                            <m:r>
                              <a:rPr lang="it-IT" sz="1600" i="1">
                                <a:latin typeface="Cambria Math" panose="02040503050406030204" pitchFamily="18" charset="0"/>
                              </a:rPr>
                              <m:t>𝑣</m:t>
                            </m:r>
                            <m:r>
                              <a:rPr lang="it-IT" sz="1600">
                                <a:latin typeface="Cambria Math" panose="02040503050406030204" pitchFamily="18" charset="0"/>
                              </a:rPr>
                              <m:t>)}</m:t>
                            </m:r>
                          </m:e>
                        </m:d>
                      </m:e>
                    </m:func>
                  </m:oMath>
                </a14:m>
                <a:endParaRPr lang="en-US" sz="1600"/>
              </a:p>
              <a:p>
                <a:pPr>
                  <a:lnSpc>
                    <a:spcPct val="150000"/>
                  </a:lnSpc>
                </a:pPr>
                <a:r>
                  <a:rPr lang="en-US" sz="1600">
                    <a:latin typeface="Book Antiqua" panose="02040602050305030304" pitchFamily="18" charset="0"/>
                  </a:rPr>
                  <a:t>                                                                        </a:t>
                </a:r>
                <a:r>
                  <a:rPr lang="en-US" sz="1600" b="1">
                    <a:latin typeface="Book Antiqua" panose="02040602050305030304" pitchFamily="18" charset="0"/>
                  </a:rPr>
                  <a:t> </a:t>
                </a:r>
                <a:r>
                  <a:rPr lang="en-US" sz="1600" b="1" err="1">
                    <a:latin typeface="Book Antiqua" panose="02040602050305030304" pitchFamily="18" charset="0"/>
                  </a:rPr>
                  <a:t>s.t.</a:t>
                </a:r>
                <a:r>
                  <a:rPr lang="en-US" sz="1600" b="1">
                    <a:latin typeface="Book Antiqua" panose="02040602050305030304" pitchFamily="18" charset="0"/>
                  </a:rPr>
                  <a:t>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𝑠</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+1|</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𝐴𝑠</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r>
                      <a:rPr lang="it-IT" sz="1600" b="0" i="1" smtClean="0">
                        <a:latin typeface="Cambria Math" panose="02040503050406030204" pitchFamily="18" charset="0"/>
                      </a:rPr>
                      <m:t>𝐵</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𝑖</m:t>
                    </m:r>
                    <m:r>
                      <a:rPr lang="it-IT" sz="1600" b="0" i="1" smtClean="0">
                        <a:latin typeface="Cambria Math" panose="02040503050406030204" pitchFamily="18" charset="0"/>
                      </a:rPr>
                      <m:t>=0,1,…,</m:t>
                    </m:r>
                    <m:r>
                      <a:rPr lang="it-IT" sz="1600" b="0" i="1" smtClean="0">
                        <a:latin typeface="Cambria Math" panose="02040503050406030204" pitchFamily="18" charset="0"/>
                      </a:rPr>
                      <m:t>𝑁</m:t>
                    </m:r>
                    <m:r>
                      <a:rPr lang="it-IT" sz="1600" b="0" i="1" smtClean="0">
                        <a:latin typeface="Cambria Math" panose="02040503050406030204" pitchFamily="18" charset="0"/>
                      </a:rPr>
                      <m:t>−1</m:t>
                    </m:r>
                  </m:oMath>
                </a14:m>
                <a:endParaRPr lang="it-IT" sz="1600" b="0">
                  <a:latin typeface="Book Antiqua" panose="0204060205030503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𝐻</m:t>
                          </m:r>
                        </m:e>
                        <m:sub>
                          <m:r>
                            <a:rPr lang="it-IT" sz="1600" b="0" i="1" smtClean="0">
                              <a:latin typeface="Cambria Math" panose="02040503050406030204" pitchFamily="18" charset="0"/>
                            </a:rPr>
                            <m:t>𝑗</m:t>
                          </m:r>
                        </m:sub>
                      </m:sSub>
                      <m:sSub>
                        <m:sSubPr>
                          <m:ctrlPr>
                            <a:rPr lang="en-US" sz="1600" i="1">
                              <a:latin typeface="Cambria Math" panose="02040503050406030204" pitchFamily="18" charset="0"/>
                            </a:rPr>
                          </m:ctrlPr>
                        </m:sSubPr>
                        <m:e>
                          <m:r>
                            <a:rPr lang="it-IT" sz="1600" i="1">
                              <a:latin typeface="Cambria Math" panose="02040503050406030204" pitchFamily="18" charset="0"/>
                            </a:rPr>
                            <m:t>𝑠</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+1|</m:t>
                          </m:r>
                          <m:r>
                            <a:rPr lang="it-IT" sz="1600" i="1">
                              <a:latin typeface="Cambria Math" panose="02040503050406030204" pitchFamily="18" charset="0"/>
                            </a:rPr>
                            <m:t>𝑡</m:t>
                          </m:r>
                        </m:sub>
                      </m:sSub>
                      <m:r>
                        <a:rPr lang="it-IT" sz="1600" i="1" smtClean="0">
                          <a:latin typeface="Cambria Math" panose="02040503050406030204" pitchFamily="18" charset="0"/>
                          <a:ea typeface="Cambria Math" panose="02040503050406030204" pitchFamily="18" charset="0"/>
                        </a:rPr>
                        <m:t>≤</m:t>
                      </m:r>
                      <m:sSub>
                        <m:sSubPr>
                          <m:ctrlPr>
                            <a:rPr lang="it-IT" sz="160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𝑗</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𝜂</m:t>
                          </m:r>
                        </m:e>
                        <m:sub>
                          <m:r>
                            <a:rPr lang="it-IT" sz="1600" b="0" i="1" smtClean="0">
                              <a:latin typeface="Cambria Math" panose="02040503050406030204" pitchFamily="18" charset="0"/>
                              <a:ea typeface="Cambria Math" panose="02040503050406030204" pitchFamily="18" charset="0"/>
                            </a:rPr>
                            <m:t>𝑥</m:t>
                          </m:r>
                        </m:sub>
                      </m:sSub>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𝑗</m:t>
                      </m:r>
                      <m:r>
                        <a:rPr lang="it-IT" sz="1600" b="0" i="1" smtClean="0">
                          <a:latin typeface="Cambria Math" panose="02040503050406030204" pitchFamily="18" charset="0"/>
                          <a:ea typeface="Cambria Math" panose="02040503050406030204" pitchFamily="18" charset="0"/>
                        </a:rPr>
                        <m:t>=1,2,…,</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𝑛</m:t>
                          </m:r>
                        </m:e>
                        <m:sub>
                          <m:r>
                            <a:rPr lang="it-IT" sz="1600" b="0" i="1" smtClean="0">
                              <a:latin typeface="Cambria Math" panose="02040503050406030204" pitchFamily="18" charset="0"/>
                              <a:ea typeface="Cambria Math" panose="02040503050406030204" pitchFamily="18" charset="0"/>
                            </a:rPr>
                            <m:t>𝑥</m:t>
                          </m:r>
                        </m:sub>
                      </m:sSub>
                    </m:oMath>
                  </m:oMathPara>
                </a14:m>
                <a:endParaRPr lang="en-US" sz="1600">
                  <a:latin typeface="Book Antiqua" panose="0204060205030503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it-IT" sz="1600" b="0" i="1" smtClean="0">
                              <a:latin typeface="Cambria Math" panose="02040503050406030204" pitchFamily="18" charset="0"/>
                            </a:rPr>
                            <m:t>𝐺</m:t>
                          </m:r>
                        </m:e>
                        <m:sub>
                          <m:r>
                            <a:rPr lang="it-IT" sz="1600" i="1">
                              <a:latin typeface="Cambria Math" panose="02040503050406030204" pitchFamily="18" charset="0"/>
                            </a:rPr>
                            <m:t>𝑗</m:t>
                          </m:r>
                        </m:sub>
                      </m:sSub>
                      <m:sSub>
                        <m:sSubPr>
                          <m:ctrlPr>
                            <a:rPr lang="en-US" sz="1600" i="1">
                              <a:latin typeface="Cambria Math" panose="02040503050406030204" pitchFamily="18" charset="0"/>
                            </a:rPr>
                          </m:ctrlPr>
                        </m:sSubPr>
                        <m:e>
                          <m:r>
                            <a:rPr lang="it-IT" sz="1600" b="0" i="1" smtClean="0">
                              <a:latin typeface="Cambria Math" panose="02040503050406030204" pitchFamily="18" charset="0"/>
                            </a:rPr>
                            <m:t>𝑣</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i="1" smtClean="0">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𝑔</m:t>
                          </m:r>
                        </m:e>
                        <m:sub>
                          <m:r>
                            <a:rPr lang="it-IT" sz="1600" i="1">
                              <a:latin typeface="Cambria Math" panose="02040503050406030204" pitchFamily="18" charset="0"/>
                              <a:ea typeface="Cambria Math" panose="02040503050406030204" pitchFamily="18" charset="0"/>
                            </a:rPr>
                            <m:t>𝑗</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𝜂</m:t>
                          </m:r>
                        </m:e>
                        <m:sub>
                          <m:sSub>
                            <m:sSubPr>
                              <m:ctrlPr>
                                <a:rPr lang="it-IT" sz="160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𝑢</m:t>
                              </m:r>
                            </m:e>
                            <m:sub>
                              <m:r>
                                <a:rPr lang="it-IT" sz="1600" b="0" i="1" smtClean="0">
                                  <a:latin typeface="Cambria Math" panose="02040503050406030204" pitchFamily="18" charset="0"/>
                                  <a:ea typeface="Cambria Math" panose="02040503050406030204" pitchFamily="18" charset="0"/>
                                </a:rPr>
                                <m:t>𝑗</m:t>
                              </m:r>
                            </m:sub>
                          </m:sSub>
                        </m:sub>
                      </m:sSub>
                      <m:r>
                        <a:rPr lang="it-IT" sz="1600" b="0" i="1" smtClean="0">
                          <a:latin typeface="Cambria Math" panose="02040503050406030204" pitchFamily="18" charset="0"/>
                          <a:ea typeface="Cambria Math" panose="02040503050406030204" pitchFamily="18" charset="0"/>
                        </a:rPr>
                        <m:t>               </m:t>
                      </m:r>
                      <m:r>
                        <a:rPr lang="it-IT" sz="1600" i="1">
                          <a:latin typeface="Cambria Math" panose="02040503050406030204" pitchFamily="18" charset="0"/>
                          <a:ea typeface="Cambria Math" panose="02040503050406030204" pitchFamily="18" charset="0"/>
                        </a:rPr>
                        <m:t>𝑗</m:t>
                      </m:r>
                      <m:r>
                        <a:rPr lang="it-IT" sz="1600" i="1">
                          <a:latin typeface="Cambria Math" panose="02040503050406030204" pitchFamily="18" charset="0"/>
                          <a:ea typeface="Cambria Math" panose="02040503050406030204" pitchFamily="18" charset="0"/>
                        </a:rPr>
                        <m:t>=1,2,…,</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𝑛</m:t>
                          </m:r>
                        </m:e>
                        <m:sub>
                          <m:r>
                            <a:rPr lang="it-IT" sz="1600" b="0" i="1" smtClean="0">
                              <a:latin typeface="Cambria Math" panose="02040503050406030204" pitchFamily="18" charset="0"/>
                              <a:ea typeface="Cambria Math" panose="02040503050406030204" pitchFamily="18" charset="0"/>
                            </a:rPr>
                            <m:t>𝑢</m:t>
                          </m:r>
                        </m:sub>
                      </m:sSub>
                    </m:oMath>
                  </m:oMathPara>
                </a14:m>
                <a:endParaRPr lang="en-US" sz="1600">
                  <a:latin typeface="Book Antiqua" panose="02040602050305030304" pitchFamily="18" charset="0"/>
                </a:endParaRPr>
              </a:p>
              <a:p>
                <a:pPr>
                  <a:lnSpc>
                    <a:spcPct val="150000"/>
                  </a:lnSpc>
                </a:pPr>
                <a:r>
                  <a:rPr lang="en-US" sz="1600"/>
                  <a:t>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𝑠</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𝑥</m:t>
                        </m:r>
                      </m:e>
                      <m:sub>
                        <m:r>
                          <a:rPr lang="it-IT" sz="1600" b="0" i="1" smtClean="0">
                            <a:latin typeface="Cambria Math" panose="02040503050406030204" pitchFamily="18" charset="0"/>
                          </a:rPr>
                          <m:t>𝑡</m:t>
                        </m:r>
                      </m:sub>
                    </m:sSub>
                  </m:oMath>
                </a14:m>
                <a:endParaRPr lang="en-US" sz="1600">
                  <a:latin typeface="Book Antiqua" panose="02040602050305030304" pitchFamily="18" charset="0"/>
                </a:endParaRPr>
              </a:p>
            </p:txBody>
          </p:sp>
        </mc:Choice>
        <mc:Fallback>
          <p:sp>
            <p:nvSpPr>
              <p:cNvPr id="14" name="CasellaDiTesto 13">
                <a:extLst>
                  <a:ext uri="{FF2B5EF4-FFF2-40B4-BE49-F238E27FC236}">
                    <a16:creationId xmlns:a16="http://schemas.microsoft.com/office/drawing/2014/main" id="{BEB7FDCB-1034-2339-B02F-B647C02FBF79}"/>
                  </a:ext>
                </a:extLst>
              </p:cNvPr>
              <p:cNvSpPr txBox="1">
                <a:spLocks noRot="1" noChangeAspect="1" noMove="1" noResize="1" noEditPoints="1" noAdjustHandles="1" noChangeArrowheads="1" noChangeShapeType="1" noTextEdit="1"/>
              </p:cNvSpPr>
              <p:nvPr/>
            </p:nvSpPr>
            <p:spPr>
              <a:xfrm>
                <a:off x="250435" y="4116880"/>
                <a:ext cx="11723914" cy="1937197"/>
              </a:xfrm>
              <a:prstGeom prst="rect">
                <a:avLst/>
              </a:prstGeom>
              <a:blipFill>
                <a:blip r:embed="rId5"/>
                <a:stretch>
                  <a:fillRect b="-1961"/>
                </a:stretch>
              </a:blipFill>
            </p:spPr>
            <p:txBody>
              <a:bodyPr/>
              <a:lstStyle/>
              <a:p>
                <a:r>
                  <a:rPr lang="en-AU">
                    <a:noFill/>
                  </a:rPr>
                  <a:t> </a:t>
                </a:r>
              </a:p>
            </p:txBody>
          </p:sp>
        </mc:Fallback>
      </mc:AlternateContent>
      <p:pic>
        <p:nvPicPr>
          <p:cNvPr id="7" name="Immagine 6">
            <a:extLst>
              <a:ext uri="{FF2B5EF4-FFF2-40B4-BE49-F238E27FC236}">
                <a16:creationId xmlns:a16="http://schemas.microsoft.com/office/drawing/2014/main" id="{FB3A0672-56B8-94EC-E6BE-CEE3B9986009}"/>
              </a:ext>
            </a:extLst>
          </p:cNvPr>
          <p:cNvPicPr>
            <a:picLocks noChangeAspect="1"/>
          </p:cNvPicPr>
          <p:nvPr/>
        </p:nvPicPr>
        <p:blipFill>
          <a:blip r:embed="rId6"/>
          <a:stretch>
            <a:fillRect/>
          </a:stretch>
        </p:blipFill>
        <p:spPr>
          <a:xfrm>
            <a:off x="7646973" y="1069243"/>
            <a:ext cx="4545027" cy="2318269"/>
          </a:xfrm>
          <a:prstGeom prst="rect">
            <a:avLst/>
          </a:prstGeom>
        </p:spPr>
      </p:pic>
      <p:sp>
        <p:nvSpPr>
          <p:cNvPr id="6" name="CasellaDiTesto 5">
            <a:extLst>
              <a:ext uri="{FF2B5EF4-FFF2-40B4-BE49-F238E27FC236}">
                <a16:creationId xmlns:a16="http://schemas.microsoft.com/office/drawing/2014/main" id="{63C5BDF6-3B5D-9E40-C7F4-FF39BBA84F1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cacca</a:t>
            </a:r>
          </a:p>
        </p:txBody>
      </p:sp>
    </p:spTree>
    <p:extLst>
      <p:ext uri="{BB962C8B-B14F-4D97-AF65-F5344CB8AC3E}">
        <p14:creationId xmlns:p14="http://schemas.microsoft.com/office/powerpoint/2010/main" val="2891116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13</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p:sp>
        <p:nvSpPr>
          <p:cNvPr id="8" name="CasellaDiTesto 7">
            <a:extLst>
              <a:ext uri="{FF2B5EF4-FFF2-40B4-BE49-F238E27FC236}">
                <a16:creationId xmlns:a16="http://schemas.microsoft.com/office/drawing/2014/main" id="{EF974510-BAF4-4935-A6E1-418BC158CA7B}"/>
              </a:ext>
            </a:extLst>
          </p:cNvPr>
          <p:cNvSpPr txBox="1"/>
          <p:nvPr/>
        </p:nvSpPr>
        <p:spPr>
          <a:xfrm>
            <a:off x="219556" y="1257643"/>
            <a:ext cx="6702105" cy="400110"/>
          </a:xfrm>
          <a:prstGeom prst="rect">
            <a:avLst/>
          </a:prstGeom>
          <a:noFill/>
        </p:spPr>
        <p:txBody>
          <a:bodyPr wrap="square" rtlCol="0">
            <a:spAutoFit/>
          </a:bodyPr>
          <a:lstStyle/>
          <a:p>
            <a:r>
              <a:rPr lang="en-US" sz="2000" b="1">
                <a:latin typeface="Book Antiqua" panose="02040602050305030304" pitchFamily="18" charset="0"/>
              </a:rPr>
              <a:t>Recursive feasibility</a:t>
            </a:r>
          </a:p>
        </p:txBody>
      </p:sp>
      <p:cxnSp>
        <p:nvCxnSpPr>
          <p:cNvPr id="9" name="Connettore 1 8">
            <a:extLst>
              <a:ext uri="{FF2B5EF4-FFF2-40B4-BE49-F238E27FC236}">
                <a16:creationId xmlns:a16="http://schemas.microsoft.com/office/drawing/2014/main" id="{2D5F6C80-D119-F2B9-CD6F-8F7F4294989F}"/>
              </a:ext>
            </a:extLst>
          </p:cNvPr>
          <p:cNvCxnSpPr>
            <a:cxnSpLocks/>
          </p:cNvCxnSpPr>
          <p:nvPr/>
        </p:nvCxnSpPr>
        <p:spPr>
          <a:xfrm>
            <a:off x="186435" y="1660137"/>
            <a:ext cx="371561" cy="0"/>
          </a:xfrm>
          <a:prstGeom prst="line">
            <a:avLst/>
          </a:prstGeom>
          <a:ln>
            <a:solidFill>
              <a:srgbClr val="EC3324"/>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08FCB744-C3D6-91FA-87D9-D3773386B8FB}"/>
                  </a:ext>
                </a:extLst>
              </p:cNvPr>
              <p:cNvSpPr txBox="1"/>
              <p:nvPr/>
            </p:nvSpPr>
            <p:spPr>
              <a:xfrm>
                <a:off x="219556" y="1979302"/>
                <a:ext cx="11752888" cy="3332964"/>
              </a:xfrm>
              <a:prstGeom prst="rect">
                <a:avLst/>
              </a:prstGeom>
              <a:noFill/>
            </p:spPr>
            <p:txBody>
              <a:bodyPr wrap="square" rtlCol="0">
                <a:spAutoFit/>
              </a:bodyPr>
              <a:lstStyle/>
              <a:p>
                <a:r>
                  <a:rPr lang="en-CA" sz="1600">
                    <a:latin typeface="Book Antiqua" panose="02040602050305030304" pitchFamily="18" charset="0"/>
                  </a:rPr>
                  <a:t>A back-up control strategy to maintain feasibility in the case of the robust controller is used as follows:</a:t>
                </a:r>
              </a:p>
              <a:p>
                <a:endParaRPr lang="en-CA" sz="1600">
                  <a:latin typeface="Book Antiqua" panose="02040602050305030304" pitchFamily="18" charset="0"/>
                </a:endParaRPr>
              </a:p>
              <a:p>
                <a:pPr marL="285750" indent="-285750">
                  <a:buFont typeface="Arial" panose="020B0604020202020204" pitchFamily="34" charset="0"/>
                  <a:buChar char="•"/>
                </a:pPr>
                <a:r>
                  <a:rPr lang="en-CA" sz="1600">
                    <a:latin typeface="Book Antiqua" panose="02040602050305030304" pitchFamily="18" charset="0"/>
                  </a:rPr>
                  <a:t>Suppose that at time </a:t>
                </a:r>
                <a14:m>
                  <m:oMath xmlns:m="http://schemas.openxmlformats.org/officeDocument/2006/math">
                    <m:r>
                      <a:rPr lang="en-CA" sz="1600" i="1" dirty="0" smtClean="0">
                        <a:latin typeface="Cambria Math" panose="02040503050406030204" pitchFamily="18" charset="0"/>
                      </a:rPr>
                      <m:t>𝑡</m:t>
                    </m:r>
                  </m:oMath>
                </a14:m>
                <a:r>
                  <a:rPr lang="en-CA" sz="1600">
                    <a:latin typeface="Book Antiqua" panose="02040602050305030304" pitchFamily="18" charset="0"/>
                  </a:rPr>
                  <a:t> the constrained optimization problem results unfeasible along the prediction horizon, because of an expected constraint violation at time </a:t>
                </a:r>
                <a14:m>
                  <m:oMath xmlns:m="http://schemas.openxmlformats.org/officeDocument/2006/math">
                    <m:r>
                      <a:rPr lang="en-CA" sz="1600" i="1" dirty="0" smtClean="0">
                        <a:latin typeface="Cambria Math" panose="02040503050406030204" pitchFamily="18" charset="0"/>
                      </a:rPr>
                      <m:t>𝑡</m:t>
                    </m:r>
                    <m:r>
                      <a:rPr lang="en-CA" sz="1600" i="1" dirty="0" smtClean="0">
                        <a:latin typeface="Cambria Math" panose="02040503050406030204" pitchFamily="18" charset="0"/>
                      </a:rPr>
                      <m:t> + </m:t>
                    </m:r>
                    <m:r>
                      <a:rPr lang="en-CA" sz="1600" i="1" dirty="0" err="1" smtClean="0">
                        <a:latin typeface="Cambria Math" panose="02040503050406030204" pitchFamily="18" charset="0"/>
                      </a:rPr>
                      <m:t>𝑖</m:t>
                    </m:r>
                  </m:oMath>
                </a14:m>
                <a:r>
                  <a:rPr lang="en-CA" sz="1600">
                    <a:latin typeface="Book Antiqua" panose="02040602050305030304" pitchFamily="18" charset="0"/>
                  </a:rPr>
                  <a:t>, while at time </a:t>
                </a:r>
                <a14:m>
                  <m:oMath xmlns:m="http://schemas.openxmlformats.org/officeDocument/2006/math">
                    <m:r>
                      <a:rPr lang="en-CA" sz="1600" i="1" dirty="0" smtClean="0">
                        <a:latin typeface="Cambria Math" panose="02040503050406030204" pitchFamily="18" charset="0"/>
                      </a:rPr>
                      <m:t>𝑡</m:t>
                    </m:r>
                    <m:r>
                      <a:rPr lang="en-CA" sz="1600" i="1" dirty="0" smtClean="0">
                        <a:latin typeface="Cambria Math" panose="02040503050406030204" pitchFamily="18" charset="0"/>
                      </a:rPr>
                      <m:t> − 1 </m:t>
                    </m:r>
                  </m:oMath>
                </a14:m>
                <a:r>
                  <a:rPr lang="en-CA" sz="1600">
                    <a:latin typeface="Book Antiqua" panose="02040602050305030304" pitchFamily="18" charset="0"/>
                  </a:rPr>
                  <a:t>feasibility was preserved along the entire horizon.</a:t>
                </a:r>
              </a:p>
              <a:p>
                <a:pPr marL="285750" indent="-285750">
                  <a:buFont typeface="Arial" panose="020B0604020202020204" pitchFamily="34" charset="0"/>
                  <a:buChar char="•"/>
                </a:pPr>
                <a:r>
                  <a:rPr lang="en-CA" sz="1600">
                    <a:latin typeface="Book Antiqua" panose="02040602050305030304" pitchFamily="18" charset="0"/>
                  </a:rPr>
                  <a:t>At time </a:t>
                </a:r>
                <a14:m>
                  <m:oMath xmlns:m="http://schemas.openxmlformats.org/officeDocument/2006/math">
                    <m:r>
                      <a:rPr lang="en-CA" sz="1600" i="1" dirty="0" smtClean="0">
                        <a:latin typeface="Cambria Math" panose="02040503050406030204" pitchFamily="18" charset="0"/>
                      </a:rPr>
                      <m:t>𝑡</m:t>
                    </m:r>
                  </m:oMath>
                </a14:m>
                <a:r>
                  <a:rPr lang="en-CA" sz="1600">
                    <a:latin typeface="Book Antiqua" panose="02040602050305030304" pitchFamily="18" charset="0"/>
                  </a:rPr>
                  <a:t> apply the following control input to recover the optimal trajectory computed in the previous time instant through a proportional controller: </a:t>
                </a:r>
              </a:p>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it-IT" sz="1600" b="0" i="1" smtClean="0">
                              <a:latin typeface="Cambria Math" panose="02040503050406030204" pitchFamily="18" charset="0"/>
                            </a:rPr>
                            <m:t>𝑢</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−1</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𝑥</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𝑠</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−1</m:t>
                              </m:r>
                            </m:sub>
                          </m:sSub>
                        </m:e>
                      </m:d>
                      <m:r>
                        <a:rPr lang="it-IT" sz="1600" b="0" i="1" smtClean="0">
                          <a:latin typeface="Cambria Math" panose="02040503050406030204" pitchFamily="18" charset="0"/>
                        </a:rPr>
                        <m:t>,</m:t>
                      </m:r>
                    </m:oMath>
                  </m:oMathPara>
                </a14:m>
                <a:endParaRPr lang="en-CA" sz="1600">
                  <a:latin typeface="Book Antiqua" panose="02040602050305030304" pitchFamily="18" charset="0"/>
                </a:endParaRPr>
              </a:p>
              <a:p>
                <a:endParaRPr lang="en-CA" sz="1600">
                  <a:latin typeface="Book Antiqua" panose="02040602050305030304" pitchFamily="18" charset="0"/>
                </a:endParaRPr>
              </a:p>
              <a:p>
                <a:r>
                  <a:rPr lang="en-CA" sz="1600">
                    <a:latin typeface="Book Antiqua" panose="02040602050305030304" pitchFamily="18" charset="0"/>
                  </a:rPr>
                  <a:t>where u is the actual control applied to the system, and v is the nominal control computed by the MPC; Similarly, x is the actual state, while s is the predicted state.</a:t>
                </a:r>
              </a:p>
              <a:p>
                <a:endParaRPr lang="en-CA" sz="1600">
                  <a:latin typeface="Book Antiqua" panose="02040602050305030304" pitchFamily="18" charset="0"/>
                </a:endParaRPr>
              </a:p>
              <a:p>
                <a:pPr marL="285750" indent="-285750">
                  <a:buFont typeface="Arial" panose="020B0604020202020204" pitchFamily="34" charset="0"/>
                  <a:buChar char="•"/>
                </a:pPr>
                <a:r>
                  <a:rPr lang="en-CA" sz="1600">
                    <a:latin typeface="Book Antiqua" panose="02040602050305030304" pitchFamily="18" charset="0"/>
                  </a:rPr>
                  <a:t>Since the results provided by this method showed to be beneficial for the RMPC, it has been implemented also in the other controllers. </a:t>
                </a:r>
              </a:p>
            </p:txBody>
          </p:sp>
        </mc:Choice>
        <mc:Fallback xmlns="">
          <p:sp>
            <p:nvSpPr>
              <p:cNvPr id="12" name="CasellaDiTesto 11">
                <a:extLst>
                  <a:ext uri="{FF2B5EF4-FFF2-40B4-BE49-F238E27FC236}">
                    <a16:creationId xmlns:a16="http://schemas.microsoft.com/office/drawing/2014/main" id="{08FCB744-C3D6-91FA-87D9-D3773386B8FB}"/>
                  </a:ext>
                </a:extLst>
              </p:cNvPr>
              <p:cNvSpPr txBox="1">
                <a:spLocks noRot="1" noChangeAspect="1" noMove="1" noResize="1" noEditPoints="1" noAdjustHandles="1" noChangeArrowheads="1" noChangeShapeType="1" noTextEdit="1"/>
              </p:cNvSpPr>
              <p:nvPr/>
            </p:nvSpPr>
            <p:spPr>
              <a:xfrm>
                <a:off x="219556" y="1979302"/>
                <a:ext cx="11752888" cy="3332964"/>
              </a:xfrm>
              <a:prstGeom prst="rect">
                <a:avLst/>
              </a:prstGeom>
              <a:blipFill>
                <a:blip r:embed="rId4"/>
                <a:stretch>
                  <a:fillRect l="-259" t="-549" r="-674"/>
                </a:stretch>
              </a:blipFill>
            </p:spPr>
            <p:txBody>
              <a:bodyPr/>
              <a:lstStyle/>
              <a:p>
                <a:r>
                  <a:rPr lang="en-US">
                    <a:noFill/>
                  </a:rPr>
                  <a:t> </a:t>
                </a:r>
              </a:p>
            </p:txBody>
          </p:sp>
        </mc:Fallback>
      </mc:AlternateContent>
    </p:spTree>
    <p:extLst>
      <p:ext uri="{BB962C8B-B14F-4D97-AF65-F5344CB8AC3E}">
        <p14:creationId xmlns:p14="http://schemas.microsoft.com/office/powerpoint/2010/main" val="4202877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14</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p:sp>
        <p:nvSpPr>
          <p:cNvPr id="14" name="CasellaDiTesto 13">
            <a:extLst>
              <a:ext uri="{FF2B5EF4-FFF2-40B4-BE49-F238E27FC236}">
                <a16:creationId xmlns:a16="http://schemas.microsoft.com/office/drawing/2014/main" id="{52156D27-1AE8-C799-FB44-2F57F335B71C}"/>
              </a:ext>
            </a:extLst>
          </p:cNvPr>
          <p:cNvSpPr txBox="1"/>
          <p:nvPr/>
        </p:nvSpPr>
        <p:spPr>
          <a:xfrm>
            <a:off x="261586" y="1226582"/>
            <a:ext cx="6702105" cy="400110"/>
          </a:xfrm>
          <a:prstGeom prst="rect">
            <a:avLst/>
          </a:prstGeom>
          <a:noFill/>
        </p:spPr>
        <p:txBody>
          <a:bodyPr wrap="square" rtlCol="0">
            <a:spAutoFit/>
          </a:bodyPr>
          <a:lstStyle/>
          <a:p>
            <a:r>
              <a:rPr lang="en-US" sz="2000" b="1">
                <a:latin typeface="Book Antiqua" panose="02040602050305030304" pitchFamily="18" charset="0"/>
              </a:rPr>
              <a:t>4 Intrinsically Stable Model Predictive Control</a:t>
            </a:r>
          </a:p>
        </p:txBody>
      </p:sp>
      <p:cxnSp>
        <p:nvCxnSpPr>
          <p:cNvPr id="15" name="Connettore 1 14">
            <a:extLst>
              <a:ext uri="{FF2B5EF4-FFF2-40B4-BE49-F238E27FC236}">
                <a16:creationId xmlns:a16="http://schemas.microsoft.com/office/drawing/2014/main" id="{541DCFC8-D167-7521-93E4-CBEAC798FD52}"/>
              </a:ext>
            </a:extLst>
          </p:cNvPr>
          <p:cNvCxnSpPr>
            <a:cxnSpLocks/>
          </p:cNvCxnSpPr>
          <p:nvPr/>
        </p:nvCxnSpPr>
        <p:spPr>
          <a:xfrm>
            <a:off x="228465" y="1629076"/>
            <a:ext cx="371561" cy="0"/>
          </a:xfrm>
          <a:prstGeom prst="line">
            <a:avLst/>
          </a:prstGeom>
          <a:ln>
            <a:solidFill>
              <a:srgbClr val="EC3324"/>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189A109-0085-3F59-3E8B-2AB5B1E9A0EB}"/>
                  </a:ext>
                </a:extLst>
              </p:cNvPr>
              <p:cNvSpPr txBox="1"/>
              <p:nvPr/>
            </p:nvSpPr>
            <p:spPr>
              <a:xfrm>
                <a:off x="261586" y="1865995"/>
                <a:ext cx="11666475" cy="2502736"/>
              </a:xfrm>
              <a:prstGeom prst="rect">
                <a:avLst/>
              </a:prstGeom>
              <a:noFill/>
            </p:spPr>
            <p:txBody>
              <a:bodyPr wrap="square" rtlCol="0">
                <a:spAutoFit/>
              </a:bodyPr>
              <a:lstStyle/>
              <a:p>
                <a:r>
                  <a:rPr lang="en-US" sz="1600" dirty="0">
                    <a:latin typeface="Book Antiqua" panose="02040602050305030304" pitchFamily="18" charset="0"/>
                  </a:rPr>
                  <a:t>Consider the state space representation of the LIP dynamics:</a:t>
                </a:r>
              </a:p>
              <a:p>
                <a:pPr>
                  <a:lnSpc>
                    <a:spcPct val="1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ea typeface="Cambria Math" panose="02040503050406030204" pitchFamily="18" charset="0"/>
                            </a:rPr>
                          </m:ctrlPr>
                        </m:sSubPr>
                        <m:e>
                          <m:acc>
                            <m:accPr>
                              <m:chr m:val="̈"/>
                              <m:ctrlPr>
                                <a:rPr lang="it-IT" sz="1600" i="1" smtClean="0">
                                  <a:latin typeface="Cambria Math" panose="02040503050406030204" pitchFamily="18" charset="0"/>
                                  <a:ea typeface="Cambria Math" panose="02040503050406030204" pitchFamily="18" charset="0"/>
                                </a:rPr>
                              </m:ctrlPr>
                            </m:accPr>
                            <m:e>
                              <m:r>
                                <a:rPr lang="it-IT" sz="1600" b="0" i="1" smtClean="0">
                                  <a:latin typeface="Cambria Math" panose="02040503050406030204" pitchFamily="18" charset="0"/>
                                  <a:ea typeface="Cambria Math" panose="02040503050406030204" pitchFamily="18" charset="0"/>
                                </a:rPr>
                                <m:t>𝑥</m:t>
                              </m:r>
                            </m:e>
                          </m:acc>
                        </m:e>
                        <m:sub>
                          <m:r>
                            <a:rPr lang="it-IT" sz="1600" b="0" i="1" smtClean="0">
                              <a:latin typeface="Cambria Math" panose="02040503050406030204" pitchFamily="18" charset="0"/>
                              <a:ea typeface="Cambria Math" panose="02040503050406030204" pitchFamily="18" charset="0"/>
                            </a:rPr>
                            <m:t>𝑐</m:t>
                          </m:r>
                        </m:sub>
                      </m:sSub>
                      <m:r>
                        <a:rPr lang="it-IT" sz="1600" b="0" i="1" smtClean="0">
                          <a:latin typeface="Cambria Math" panose="02040503050406030204" pitchFamily="18" charset="0"/>
                          <a:ea typeface="Cambria Math" panose="02040503050406030204" pitchFamily="18" charset="0"/>
                        </a:rPr>
                        <m:t>=</m:t>
                      </m:r>
                      <m:sSup>
                        <m:sSupPr>
                          <m:ctrlPr>
                            <a:rPr lang="it-IT" sz="1600" b="0" i="1" smtClean="0">
                              <a:latin typeface="Cambria Math" panose="02040503050406030204" pitchFamily="18" charset="0"/>
                              <a:ea typeface="Cambria Math" panose="02040503050406030204" pitchFamily="18" charset="0"/>
                            </a:rPr>
                          </m:ctrlPr>
                        </m:sSupPr>
                        <m:e>
                          <m:r>
                            <a:rPr lang="it-IT" sz="1600" b="0" i="1" smtClean="0">
                              <a:latin typeface="Cambria Math" panose="02040503050406030204" pitchFamily="18" charset="0"/>
                              <a:ea typeface="Cambria Math" panose="02040503050406030204" pitchFamily="18" charset="0"/>
                            </a:rPr>
                            <m:t>𝜂</m:t>
                          </m:r>
                        </m:e>
                        <m:sup>
                          <m:r>
                            <a:rPr lang="it-IT" sz="1600" b="0" i="1" smtClean="0">
                              <a:latin typeface="Cambria Math" panose="02040503050406030204" pitchFamily="18" charset="0"/>
                              <a:ea typeface="Cambria Math" panose="02040503050406030204" pitchFamily="18" charset="0"/>
                            </a:rPr>
                            <m:t>2</m:t>
                          </m:r>
                        </m:sup>
                      </m:sSup>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𝑐</m:t>
                              </m:r>
                            </m:sub>
                          </m:sSub>
                          <m:r>
                            <a:rPr lang="it-IT" sz="1600" b="0" i="1" smtClean="0">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𝑧</m:t>
                              </m:r>
                            </m:sub>
                          </m:sSub>
                        </m:e>
                      </m:d>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𝑤</m:t>
                      </m:r>
                    </m:oMath>
                  </m:oMathPara>
                </a14:m>
                <a:endParaRPr lang="it-IT" sz="1600" dirty="0">
                  <a:latin typeface="Book Antiqua" panose="02040602050305030304" pitchFamily="18" charset="0"/>
                  <a:ea typeface="Cambria Math" panose="02040503050406030204" pitchFamily="18" charset="0"/>
                </a:endParaRPr>
              </a:p>
              <a:p>
                <a:r>
                  <a:rPr lang="en-IE" sz="1600" dirty="0">
                    <a:latin typeface="Book Antiqua" panose="02040602050305030304" pitchFamily="18" charset="0"/>
                  </a:rPr>
                  <a:t>the LIP has a stable and an unstable mode </a:t>
                </a:r>
                <a14:m>
                  <m:oMath xmlns:m="http://schemas.openxmlformats.org/officeDocument/2006/math">
                    <m:sSub>
                      <m:sSubPr>
                        <m:ctrlPr>
                          <a:rPr lang="en-IE" sz="1600" i="1" smtClean="0">
                            <a:latin typeface="Cambria Math" panose="02040503050406030204" pitchFamily="18" charset="0"/>
                          </a:rPr>
                        </m:ctrlPr>
                      </m:sSubPr>
                      <m:e>
                        <m:r>
                          <a:rPr lang="it-IT" sz="1600" b="0" i="1" smtClean="0">
                            <a:latin typeface="Cambria Math" panose="02040503050406030204" pitchFamily="18" charset="0"/>
                          </a:rPr>
                          <m:t>𝑥</m:t>
                        </m:r>
                      </m:e>
                      <m:sub>
                        <m:r>
                          <a:rPr lang="it-IT" sz="1600" b="0" i="1" smtClean="0">
                            <a:latin typeface="Cambria Math" panose="02040503050406030204" pitchFamily="18" charset="0"/>
                          </a:rPr>
                          <m:t>𝑢</m:t>
                        </m:r>
                      </m:sub>
                    </m:sSub>
                  </m:oMath>
                </a14:m>
                <a:r>
                  <a:rPr lang="en-IE" sz="1600" dirty="0">
                    <a:latin typeface="Book Antiqua" panose="02040602050305030304" pitchFamily="18" charset="0"/>
                  </a:rPr>
                  <a:t>.</a:t>
                </a:r>
              </a:p>
              <a:p>
                <a:r>
                  <a:rPr lang="en-IE" sz="1600" dirty="0">
                    <a:latin typeface="Book Antiqua" panose="02040602050305030304" pitchFamily="18" charset="0"/>
                  </a:rPr>
                  <a:t>There exists a unique condition </a:t>
                </a:r>
                <a14:m>
                  <m:oMath xmlns:m="http://schemas.openxmlformats.org/officeDocument/2006/math">
                    <m:sSub>
                      <m:sSubPr>
                        <m:ctrlPr>
                          <a:rPr lang="en-IE" sz="1600" i="1" smtClean="0">
                            <a:latin typeface="Cambria Math" panose="02040503050406030204" pitchFamily="18" charset="0"/>
                          </a:rPr>
                        </m:ctrlPr>
                      </m:sSubPr>
                      <m:e>
                        <m:r>
                          <a:rPr lang="it-IT" sz="1600" b="0" i="1" smtClean="0">
                            <a:latin typeface="Cambria Math" panose="02040503050406030204" pitchFamily="18" charset="0"/>
                          </a:rPr>
                          <m:t>𝑥</m:t>
                        </m:r>
                      </m:e>
                      <m:sub>
                        <m:r>
                          <a:rPr lang="it-IT" sz="1600" b="0" i="1" smtClean="0">
                            <a:latin typeface="Cambria Math" panose="02040503050406030204" pitchFamily="18" charset="0"/>
                          </a:rPr>
                          <m:t>𝑢</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𝑡</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𝑧</m:t>
                    </m:r>
                    <m:r>
                      <a:rPr lang="it-IT" sz="1600" b="0" i="1" smtClean="0">
                        <a:latin typeface="Cambria Math" panose="02040503050406030204" pitchFamily="18" charset="0"/>
                      </a:rPr>
                      <m:t>,</m:t>
                    </m:r>
                    <m:r>
                      <a:rPr lang="it-IT" sz="1600" b="0" i="1" smtClean="0">
                        <a:latin typeface="Cambria Math" panose="02040503050406030204" pitchFamily="18" charset="0"/>
                      </a:rPr>
                      <m:t>𝑤</m:t>
                    </m:r>
                    <m:r>
                      <a:rPr lang="it-IT" sz="1600" b="0" i="1" smtClean="0">
                        <a:latin typeface="Cambria Math" panose="02040503050406030204" pitchFamily="18" charset="0"/>
                      </a:rPr>
                      <m:t>)</m:t>
                    </m:r>
                  </m:oMath>
                </a14:m>
                <a:r>
                  <a:rPr lang="en-IE" sz="1600" dirty="0">
                    <a:latin typeface="Book Antiqua" panose="02040602050305030304" pitchFamily="18" charset="0"/>
                  </a:rPr>
                  <a:t> for which the unstable component remains bounded under the effect of the disturbance:</a:t>
                </a:r>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it-IT" sz="1600" i="1">
                              <a:latin typeface="Cambria Math" panose="02040503050406030204" pitchFamily="18" charset="0"/>
                            </a:rPr>
                            <m:t>𝑥</m:t>
                          </m:r>
                        </m:e>
                        <m:sub>
                          <m:r>
                            <a:rPr lang="it-IT" sz="1600" i="1">
                              <a:latin typeface="Cambria Math" panose="02040503050406030204" pitchFamily="18" charset="0"/>
                            </a:rPr>
                            <m:t>𝑢</m:t>
                          </m:r>
                        </m:sub>
                      </m:sSub>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𝑡</m:t>
                              </m:r>
                            </m:e>
                            <m:sub>
                              <m:r>
                                <a:rPr lang="it-IT" sz="1600" i="1">
                                  <a:latin typeface="Cambria Math" panose="02040503050406030204" pitchFamily="18" charset="0"/>
                                </a:rPr>
                                <m:t>𝑘</m:t>
                              </m:r>
                            </m:sub>
                          </m:sSub>
                          <m:r>
                            <a:rPr lang="it-IT" sz="1600" i="1">
                              <a:latin typeface="Cambria Math" panose="02040503050406030204" pitchFamily="18" charset="0"/>
                            </a:rPr>
                            <m:t>,</m:t>
                          </m:r>
                          <m:r>
                            <a:rPr lang="it-IT" sz="1600" i="1">
                              <a:latin typeface="Cambria Math" panose="02040503050406030204" pitchFamily="18" charset="0"/>
                            </a:rPr>
                            <m:t>𝑧</m:t>
                          </m:r>
                          <m:r>
                            <a:rPr lang="it-IT" sz="1600" b="0" i="1" smtClean="0">
                              <a:latin typeface="Cambria Math" panose="02040503050406030204" pitchFamily="18" charset="0"/>
                            </a:rPr>
                            <m:t>,</m:t>
                          </m:r>
                          <m:r>
                            <a:rPr lang="it-IT" sz="1600" b="0" i="1" smtClean="0">
                              <a:latin typeface="Cambria Math" panose="02040503050406030204" pitchFamily="18" charset="0"/>
                            </a:rPr>
                            <m:t>𝑤</m:t>
                          </m:r>
                        </m:e>
                      </m:d>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𝜂</m:t>
                      </m:r>
                      <m:nary>
                        <m:naryPr>
                          <m:ctrlPr>
                            <a:rPr lang="it-IT" sz="1600" i="1">
                              <a:latin typeface="Cambria Math" panose="02040503050406030204" pitchFamily="18" charset="0"/>
                              <a:ea typeface="Cambria Math" panose="02040503050406030204" pitchFamily="18" charset="0"/>
                            </a:rPr>
                          </m:ctrlPr>
                        </m:naryPr>
                        <m:sub>
                          <m:sSub>
                            <m:sSubPr>
                              <m:ctrlPr>
                                <a:rPr lang="it-IT" sz="1600" i="1">
                                  <a:latin typeface="Cambria Math" panose="02040503050406030204" pitchFamily="18" charset="0"/>
                                </a:rPr>
                              </m:ctrlPr>
                            </m:sSubPr>
                            <m:e>
                              <m:r>
                                <a:rPr lang="it-IT" sz="1600" i="1">
                                  <a:latin typeface="Cambria Math" panose="02040503050406030204" pitchFamily="18" charset="0"/>
                                </a:rPr>
                                <m:t>𝑡</m:t>
                              </m:r>
                            </m:e>
                            <m:sub>
                              <m:r>
                                <a:rPr lang="it-IT" sz="1600" i="1">
                                  <a:latin typeface="Cambria Math" panose="02040503050406030204" pitchFamily="18" charset="0"/>
                                </a:rPr>
                                <m:t>𝑘</m:t>
                              </m:r>
                            </m:sub>
                          </m:sSub>
                        </m:sub>
                        <m:sup>
                          <m:r>
                            <a:rPr lang="it-IT" sz="1600" i="1">
                              <a:latin typeface="Cambria Math" panose="02040503050406030204" pitchFamily="18" charset="0"/>
                              <a:ea typeface="Cambria Math" panose="02040503050406030204" pitchFamily="18" charset="0"/>
                            </a:rPr>
                            <m:t>∞</m:t>
                          </m:r>
                        </m:sup>
                        <m:e>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𝜂</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𝑡</m:t>
                                      </m:r>
                                    </m:e>
                                    <m:sub>
                                      <m:r>
                                        <a:rPr lang="it-IT" sz="1600" i="1">
                                          <a:latin typeface="Cambria Math" panose="02040503050406030204" pitchFamily="18" charset="0"/>
                                        </a:rPr>
                                        <m:t>𝑘</m:t>
                                      </m:r>
                                    </m:sub>
                                  </m:sSub>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𝜏</m:t>
                                  </m:r>
                                </m:e>
                              </m:d>
                            </m:sup>
                          </m:sSup>
                        </m:e>
                      </m:nary>
                      <m:r>
                        <a:rPr lang="it-IT" sz="1600" i="1">
                          <a:latin typeface="Cambria Math" panose="02040503050406030204" pitchFamily="18" charset="0"/>
                          <a:ea typeface="Cambria Math" panose="02040503050406030204" pitchFamily="18" charset="0"/>
                        </a:rPr>
                        <m:t>𝑧</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𝜏</m:t>
                          </m:r>
                        </m:e>
                      </m:d>
                      <m:r>
                        <a:rPr lang="it-IT" sz="1600" i="1">
                          <a:latin typeface="Cambria Math" panose="02040503050406030204" pitchFamily="18" charset="0"/>
                          <a:ea typeface="Cambria Math" panose="02040503050406030204" pitchFamily="18" charset="0"/>
                        </a:rPr>
                        <m:t>𝑑</m:t>
                      </m:r>
                      <m:r>
                        <a:rPr lang="it-IT" sz="1600" i="1">
                          <a:latin typeface="Cambria Math" panose="02040503050406030204" pitchFamily="18" charset="0"/>
                          <a:ea typeface="Cambria Math" panose="02040503050406030204" pitchFamily="18" charset="0"/>
                        </a:rPr>
                        <m:t>𝜏</m:t>
                      </m:r>
                      <m:r>
                        <a:rPr lang="it-IT" sz="1600" i="1">
                          <a:latin typeface="Cambria Math" panose="02040503050406030204" pitchFamily="18" charset="0"/>
                          <a:ea typeface="Cambria Math" panose="02040503050406030204" pitchFamily="18" charset="0"/>
                        </a:rPr>
                        <m:t>−</m:t>
                      </m:r>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num>
                        <m:den>
                          <m:r>
                            <a:rPr lang="it-IT" sz="1600" i="1">
                              <a:latin typeface="Cambria Math" panose="02040503050406030204" pitchFamily="18" charset="0"/>
                              <a:ea typeface="Cambria Math" panose="02040503050406030204" pitchFamily="18" charset="0"/>
                            </a:rPr>
                            <m:t>𝜂</m:t>
                          </m:r>
                        </m:den>
                      </m:f>
                      <m:nary>
                        <m:naryPr>
                          <m:ctrlPr>
                            <a:rPr lang="it-IT" sz="1600" i="1">
                              <a:latin typeface="Cambria Math" panose="02040503050406030204" pitchFamily="18" charset="0"/>
                              <a:ea typeface="Cambria Math" panose="02040503050406030204" pitchFamily="18" charset="0"/>
                            </a:rPr>
                          </m:ctrlPr>
                        </m:naryPr>
                        <m:sub>
                          <m:sSub>
                            <m:sSubPr>
                              <m:ctrlPr>
                                <a:rPr lang="it-IT" sz="1600" i="1">
                                  <a:latin typeface="Cambria Math" panose="02040503050406030204" pitchFamily="18" charset="0"/>
                                </a:rPr>
                              </m:ctrlPr>
                            </m:sSubPr>
                            <m:e>
                              <m:r>
                                <a:rPr lang="it-IT" sz="1600" i="1">
                                  <a:latin typeface="Cambria Math" panose="02040503050406030204" pitchFamily="18" charset="0"/>
                                </a:rPr>
                                <m:t>𝑡</m:t>
                              </m:r>
                            </m:e>
                            <m:sub>
                              <m:r>
                                <a:rPr lang="it-IT" sz="1600" i="1">
                                  <a:latin typeface="Cambria Math" panose="02040503050406030204" pitchFamily="18" charset="0"/>
                                </a:rPr>
                                <m:t>𝑘</m:t>
                              </m:r>
                            </m:sub>
                          </m:sSub>
                        </m:sub>
                        <m:sup>
                          <m:r>
                            <a:rPr lang="it-IT" sz="1600" i="1">
                              <a:latin typeface="Cambria Math" panose="02040503050406030204" pitchFamily="18" charset="0"/>
                              <a:ea typeface="Cambria Math" panose="02040503050406030204" pitchFamily="18" charset="0"/>
                            </a:rPr>
                            <m:t>∞</m:t>
                          </m:r>
                        </m:sup>
                        <m:e>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𝜂</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𝑡</m:t>
                                      </m:r>
                                    </m:e>
                                    <m:sub>
                                      <m:r>
                                        <a:rPr lang="it-IT" sz="1600" i="1">
                                          <a:latin typeface="Cambria Math" panose="02040503050406030204" pitchFamily="18" charset="0"/>
                                        </a:rPr>
                                        <m:t>𝑘</m:t>
                                      </m:r>
                                    </m:sub>
                                  </m:sSub>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𝜏</m:t>
                                  </m:r>
                                </m:e>
                              </m:d>
                            </m:sup>
                          </m:sSup>
                        </m:e>
                      </m:nary>
                      <m:r>
                        <a:rPr lang="it-IT" sz="1600" i="1">
                          <a:latin typeface="Cambria Math" panose="02040503050406030204" pitchFamily="18" charset="0"/>
                          <a:ea typeface="Cambria Math" panose="02040503050406030204" pitchFamily="18" charset="0"/>
                        </a:rPr>
                        <m:t>𝑤</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𝜏</m:t>
                          </m:r>
                        </m:e>
                      </m:d>
                      <m:r>
                        <a:rPr lang="it-IT" sz="1600" i="1">
                          <a:latin typeface="Cambria Math" panose="02040503050406030204" pitchFamily="18" charset="0"/>
                          <a:ea typeface="Cambria Math" panose="02040503050406030204" pitchFamily="18" charset="0"/>
                        </a:rPr>
                        <m:t>𝑑</m:t>
                      </m:r>
                      <m:r>
                        <a:rPr lang="it-IT" sz="1600" i="1">
                          <a:latin typeface="Cambria Math" panose="02040503050406030204" pitchFamily="18" charset="0"/>
                          <a:ea typeface="Cambria Math" panose="02040503050406030204" pitchFamily="18" charset="0"/>
                        </a:rPr>
                        <m:t>𝜏</m:t>
                      </m:r>
                    </m:oMath>
                  </m:oMathPara>
                </a14:m>
                <a:endParaRPr lang="it-IT" sz="1600" dirty="0">
                  <a:latin typeface="Book Antiqua" panose="02040602050305030304" pitchFamily="18" charset="0"/>
                </a:endParaRPr>
              </a:p>
              <a:p>
                <a:r>
                  <a:rPr lang="en-IE" sz="1600" dirty="0">
                    <a:latin typeface="Book Antiqua" panose="02040602050305030304" pitchFamily="18" charset="0"/>
                  </a:rPr>
                  <a:t>The value for </a:t>
                </a:r>
                <a14:m>
                  <m:oMath xmlns:m="http://schemas.openxmlformats.org/officeDocument/2006/math">
                    <m:sSub>
                      <m:sSubPr>
                        <m:ctrlPr>
                          <a:rPr lang="en-US" sz="1600" i="1">
                            <a:latin typeface="Cambria Math" panose="02040503050406030204" pitchFamily="18" charset="0"/>
                          </a:rPr>
                        </m:ctrlPr>
                      </m:sSubPr>
                      <m:e>
                        <m:r>
                          <a:rPr lang="it-IT" sz="1600" i="1">
                            <a:latin typeface="Cambria Math" panose="02040503050406030204" pitchFamily="18" charset="0"/>
                          </a:rPr>
                          <m:t>𝑥</m:t>
                        </m:r>
                      </m:e>
                      <m:sub>
                        <m:r>
                          <a:rPr lang="it-IT" sz="1600" i="1">
                            <a:latin typeface="Cambria Math" panose="02040503050406030204" pitchFamily="18" charset="0"/>
                          </a:rPr>
                          <m:t>𝑢</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𝑡</m:t>
                        </m:r>
                      </m:e>
                      <m:sub>
                        <m:r>
                          <a:rPr lang="it-IT" sz="1600" i="1">
                            <a:latin typeface="Cambria Math" panose="02040503050406030204" pitchFamily="18" charset="0"/>
                          </a:rPr>
                          <m:t>𝑘</m:t>
                        </m:r>
                      </m:sub>
                    </m:sSub>
                    <m:r>
                      <a:rPr lang="it-IT" sz="1600" i="1">
                        <a:latin typeface="Cambria Math" panose="02040503050406030204" pitchFamily="18" charset="0"/>
                      </a:rPr>
                      <m:t>,</m:t>
                    </m:r>
                    <m:r>
                      <a:rPr lang="it-IT" sz="1600" i="1">
                        <a:latin typeface="Cambria Math" panose="02040503050406030204" pitchFamily="18" charset="0"/>
                      </a:rPr>
                      <m:t>𝑧</m:t>
                    </m:r>
                    <m:r>
                      <a:rPr lang="it-IT" sz="1600" i="1">
                        <a:latin typeface="Cambria Math" panose="02040503050406030204" pitchFamily="18" charset="0"/>
                      </a:rPr>
                      <m:t>)</m:t>
                    </m:r>
                  </m:oMath>
                </a14:m>
                <a:r>
                  <a:rPr lang="en-US" sz="1600" dirty="0">
                    <a:latin typeface="Book Antiqua" panose="02040602050305030304" pitchFamily="18" charset="0"/>
                  </a:rPr>
                  <a:t> is bounded under mild boundedness conditions on the input </a:t>
                </a:r>
                <a14:m>
                  <m:oMath xmlns:m="http://schemas.openxmlformats.org/officeDocument/2006/math">
                    <m:r>
                      <a:rPr lang="it-IT" sz="1600" i="1">
                        <a:latin typeface="Cambria Math" panose="02040503050406030204" pitchFamily="18" charset="0"/>
                      </a:rPr>
                      <m:t>𝑧</m:t>
                    </m:r>
                    <m:r>
                      <a:rPr lang="it-IT" sz="1600" i="1">
                        <a:latin typeface="Cambria Math" panose="02040503050406030204" pitchFamily="18" charset="0"/>
                      </a:rPr>
                      <m:t>(</m:t>
                    </m:r>
                    <m:r>
                      <a:rPr lang="it-IT" sz="1600" i="1">
                        <a:latin typeface="Cambria Math" panose="02040503050406030204" pitchFamily="18" charset="0"/>
                      </a:rPr>
                      <m:t>𝑡</m:t>
                    </m:r>
                    <m:r>
                      <a:rPr lang="it-IT" sz="1600" i="1">
                        <a:latin typeface="Cambria Math" panose="02040503050406030204" pitchFamily="18" charset="0"/>
                      </a:rPr>
                      <m:t>)</m:t>
                    </m:r>
                  </m:oMath>
                </a14:m>
                <a:r>
                  <a:rPr lang="en-IE" sz="1600" dirty="0">
                    <a:latin typeface="Book Antiqua" panose="02040602050305030304" pitchFamily="18" charset="0"/>
                  </a:rPr>
                  <a:t> and w</a:t>
                </a:r>
                <a14:m>
                  <m:oMath xmlns:m="http://schemas.openxmlformats.org/officeDocument/2006/math">
                    <m:r>
                      <a:rPr lang="it-IT" sz="1600" i="1">
                        <a:latin typeface="Cambria Math" panose="02040503050406030204" pitchFamily="18" charset="0"/>
                      </a:rPr>
                      <m:t>(</m:t>
                    </m:r>
                    <m:r>
                      <a:rPr lang="it-IT" sz="1600" i="1">
                        <a:latin typeface="Cambria Math" panose="02040503050406030204" pitchFamily="18" charset="0"/>
                      </a:rPr>
                      <m:t>𝑡</m:t>
                    </m:r>
                    <m:r>
                      <a:rPr lang="it-IT" sz="1600" i="1">
                        <a:latin typeface="Cambria Math" panose="02040503050406030204" pitchFamily="18" charset="0"/>
                      </a:rPr>
                      <m:t>)</m:t>
                    </m:r>
                  </m:oMath>
                </a14:m>
                <a:r>
                  <a:rPr lang="en-IE" sz="1600" dirty="0">
                    <a:latin typeface="Book Antiqua" panose="02040602050305030304" pitchFamily="18" charset="0"/>
                  </a:rPr>
                  <a:t>. Such condition is </a:t>
                </a:r>
                <a:r>
                  <a:rPr lang="en-IE" sz="1600" dirty="0" err="1">
                    <a:latin typeface="Book Antiqua" panose="02040602050305030304" pitchFamily="18" charset="0"/>
                  </a:rPr>
                  <a:t>anticausal</a:t>
                </a:r>
                <a:r>
                  <a:rPr lang="en-IE" sz="1600" dirty="0">
                    <a:latin typeface="Book Antiqua" panose="02040602050305030304" pitchFamily="18" charset="0"/>
                  </a:rPr>
                  <a:t>, since it is needed to know the ZMP position and the future disturbance.</a:t>
                </a:r>
              </a:p>
            </p:txBody>
          </p:sp>
        </mc:Choice>
        <mc:Fallback xmlns="">
          <p:sp>
            <p:nvSpPr>
              <p:cNvPr id="17" name="CasellaDiTesto 16">
                <a:extLst>
                  <a:ext uri="{FF2B5EF4-FFF2-40B4-BE49-F238E27FC236}">
                    <a16:creationId xmlns:a16="http://schemas.microsoft.com/office/drawing/2014/main" id="{F189A109-0085-3F59-3E8B-2AB5B1E9A0EB}"/>
                  </a:ext>
                </a:extLst>
              </p:cNvPr>
              <p:cNvSpPr txBox="1">
                <a:spLocks noRot="1" noChangeAspect="1" noMove="1" noResize="1" noEditPoints="1" noAdjustHandles="1" noChangeArrowheads="1" noChangeShapeType="1" noTextEdit="1"/>
              </p:cNvSpPr>
              <p:nvPr/>
            </p:nvSpPr>
            <p:spPr>
              <a:xfrm>
                <a:off x="261586" y="1865995"/>
                <a:ext cx="11666475" cy="2502736"/>
              </a:xfrm>
              <a:prstGeom prst="rect">
                <a:avLst/>
              </a:prstGeom>
              <a:blipFill>
                <a:blip r:embed="rId4"/>
                <a:stretch>
                  <a:fillRect l="-217" t="-503" r="-217" b="-346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7983AE34-2649-A6C7-2230-46302A3D1ABB}"/>
                  </a:ext>
                </a:extLst>
              </p:cNvPr>
              <p:cNvSpPr txBox="1"/>
              <p:nvPr/>
            </p:nvSpPr>
            <p:spPr>
              <a:xfrm>
                <a:off x="228465" y="4385256"/>
                <a:ext cx="11666475" cy="1448602"/>
              </a:xfrm>
              <a:prstGeom prst="rect">
                <a:avLst/>
              </a:prstGeom>
              <a:noFill/>
            </p:spPr>
            <p:txBody>
              <a:bodyPr wrap="square" rtlCol="0">
                <a:spAutoFit/>
              </a:bodyPr>
              <a:lstStyle/>
              <a:p>
                <a:pPr>
                  <a:lnSpc>
                    <a:spcPct val="150000"/>
                  </a:lnSpc>
                </a:pPr>
                <a:r>
                  <a:rPr lang="en-IE" sz="1600" dirty="0">
                    <a:latin typeface="Book Antiqua" panose="02040602050305030304" pitchFamily="18" charset="0"/>
                  </a:rPr>
                  <a:t>An extended version of the LIP where the control input is the derivative of </a:t>
                </a:r>
                <a14:m>
                  <m:oMath xmlns:m="http://schemas.openxmlformats.org/officeDocument/2006/math">
                    <m:r>
                      <a:rPr lang="it-IT" sz="1600" i="1">
                        <a:latin typeface="Cambria Math" panose="02040503050406030204" pitchFamily="18" charset="0"/>
                      </a:rPr>
                      <m:t>𝑧</m:t>
                    </m:r>
                  </m:oMath>
                </a14:m>
                <a:r>
                  <a:rPr lang="en-IE" sz="1600" dirty="0">
                    <a:latin typeface="Book Antiqua" panose="02040602050305030304" pitchFamily="18" charset="0"/>
                  </a:rPr>
                  <a:t> is adopted as prediction model:</a:t>
                </a:r>
              </a:p>
              <a:p>
                <a:pPr>
                  <a:lnSpc>
                    <a:spcPct val="150000"/>
                  </a:lnSpc>
                </a:pPr>
                <a14:m>
                  <m:oMathPara xmlns:m="http://schemas.openxmlformats.org/officeDocument/2006/math">
                    <m:oMathParaPr>
                      <m:jc m:val="centerGroup"/>
                    </m:oMathParaPr>
                    <m:oMath xmlns:m="http://schemas.openxmlformats.org/officeDocument/2006/math">
                      <m:d>
                        <m:dPr>
                          <m:ctrlPr>
                            <a:rPr lang="en-IE" sz="1600" i="1">
                              <a:latin typeface="Cambria Math" panose="02040503050406030204" pitchFamily="18" charset="0"/>
                            </a:rPr>
                          </m:ctrlPr>
                        </m:dPr>
                        <m:e>
                          <m:m>
                            <m:mPr>
                              <m:mcs>
                                <m:mc>
                                  <m:mcPr>
                                    <m:count m:val="1"/>
                                    <m:mcJc m:val="center"/>
                                  </m:mcPr>
                                </m:mc>
                              </m:mcs>
                              <m:ctrlPr>
                                <a:rPr lang="en-IE" sz="1600" i="1">
                                  <a:latin typeface="Cambria Math" panose="02040503050406030204" pitchFamily="18" charset="0"/>
                                </a:rPr>
                              </m:ctrlPr>
                            </m:mPr>
                            <m:mr>
                              <m:e>
                                <m:sSub>
                                  <m:sSubPr>
                                    <m:ctrlPr>
                                      <a:rPr lang="en-CA" sz="1600" i="1">
                                        <a:latin typeface="Cambria Math" panose="02040503050406030204" pitchFamily="18" charset="0"/>
                                        <a:ea typeface="Cambria Math" panose="02040503050406030204" pitchFamily="18" charset="0"/>
                                      </a:rPr>
                                    </m:ctrlPr>
                                  </m:sSubPr>
                                  <m:e>
                                    <m:acc>
                                      <m:accPr>
                                        <m:chr m:val="̇"/>
                                        <m:ctrlPr>
                                          <a:rPr lang="en-CA" sz="1600" i="1">
                                            <a:latin typeface="Cambria Math" panose="02040503050406030204" pitchFamily="18" charset="0"/>
                                            <a:ea typeface="Cambria Math" panose="02040503050406030204" pitchFamily="18" charset="0"/>
                                          </a:rPr>
                                        </m:ctrlPr>
                                      </m:accPr>
                                      <m:e>
                                        <m:r>
                                          <a:rPr lang="en-CA" sz="1600" i="1">
                                            <a:latin typeface="Cambria Math" panose="02040503050406030204" pitchFamily="18" charset="0"/>
                                            <a:ea typeface="Cambria Math" panose="02040503050406030204" pitchFamily="18" charset="0"/>
                                          </a:rPr>
                                          <m:t>𝑥</m:t>
                                        </m:r>
                                      </m:e>
                                    </m:acc>
                                  </m:e>
                                  <m:sub>
                                    <m:r>
                                      <a:rPr lang="en-CA" sz="1600" i="1">
                                        <a:latin typeface="Cambria Math" panose="02040503050406030204" pitchFamily="18" charset="0"/>
                                        <a:ea typeface="Cambria Math" panose="02040503050406030204" pitchFamily="18" charset="0"/>
                                      </a:rPr>
                                      <m:t>𝑐</m:t>
                                    </m:r>
                                  </m:sub>
                                </m:sSub>
                              </m:e>
                            </m:mr>
                            <m:mr>
                              <m:e>
                                <m:sSub>
                                  <m:sSubPr>
                                    <m:ctrlPr>
                                      <a:rPr lang="en-CA" sz="1600" i="1">
                                        <a:latin typeface="Cambria Math" panose="02040503050406030204" pitchFamily="18" charset="0"/>
                                        <a:ea typeface="Cambria Math" panose="02040503050406030204" pitchFamily="18" charset="0"/>
                                      </a:rPr>
                                    </m:ctrlPr>
                                  </m:sSubPr>
                                  <m:e>
                                    <m:acc>
                                      <m:accPr>
                                        <m:chr m:val="̈"/>
                                        <m:ctrlPr>
                                          <a:rPr lang="en-CA" sz="1600" i="1">
                                            <a:latin typeface="Cambria Math" panose="02040503050406030204" pitchFamily="18" charset="0"/>
                                            <a:ea typeface="Cambria Math" panose="02040503050406030204" pitchFamily="18" charset="0"/>
                                          </a:rPr>
                                        </m:ctrlPr>
                                      </m:accPr>
                                      <m:e>
                                        <m:r>
                                          <a:rPr lang="en-CA" sz="1600" i="1">
                                            <a:latin typeface="Cambria Math" panose="02040503050406030204" pitchFamily="18" charset="0"/>
                                            <a:ea typeface="Cambria Math" panose="02040503050406030204" pitchFamily="18" charset="0"/>
                                          </a:rPr>
                                          <m:t>𝑥</m:t>
                                        </m:r>
                                      </m:e>
                                    </m:acc>
                                  </m:e>
                                  <m:sub>
                                    <m:r>
                                      <a:rPr lang="en-CA" sz="1600" i="1">
                                        <a:latin typeface="Cambria Math" panose="02040503050406030204" pitchFamily="18" charset="0"/>
                                        <a:ea typeface="Cambria Math" panose="02040503050406030204" pitchFamily="18" charset="0"/>
                                      </a:rPr>
                                      <m:t>𝑐</m:t>
                                    </m:r>
                                  </m:sub>
                                </m:sSub>
                              </m:e>
                            </m:mr>
                            <m:mr>
                              <m:e>
                                <m:r>
                                  <a:rPr lang="it-IT" sz="1600" i="1">
                                    <a:latin typeface="Cambria Math" panose="02040503050406030204" pitchFamily="18" charset="0"/>
                                  </a:rPr>
                                  <m:t>𝑧</m:t>
                                </m:r>
                              </m:e>
                            </m:mr>
                          </m:m>
                        </m:e>
                      </m:d>
                      <m:r>
                        <a:rPr lang="it-IT" sz="1600" i="1">
                          <a:latin typeface="Cambria Math" panose="02040503050406030204" pitchFamily="18" charset="0"/>
                        </a:rPr>
                        <m:t>=</m:t>
                      </m:r>
                      <m:d>
                        <m:dPr>
                          <m:ctrlPr>
                            <a:rPr lang="it-IT" sz="1600" i="1">
                              <a:latin typeface="Cambria Math" panose="02040503050406030204" pitchFamily="18" charset="0"/>
                            </a:rPr>
                          </m:ctrlPr>
                        </m:dPr>
                        <m:e>
                          <m:m>
                            <m:mPr>
                              <m:mcs>
                                <m:mc>
                                  <m:mcPr>
                                    <m:count m:val="3"/>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0</m:t>
                                </m:r>
                              </m:e>
                              <m:e>
                                <m:r>
                                  <a:rPr lang="it-IT" sz="1600" i="1">
                                    <a:latin typeface="Cambria Math" panose="02040503050406030204" pitchFamily="18" charset="0"/>
                                  </a:rPr>
                                  <m:t>1</m:t>
                                </m:r>
                              </m:e>
                              <m:e>
                                <m:r>
                                  <a:rPr lang="it-IT" sz="1600" i="1">
                                    <a:latin typeface="Cambria Math" panose="02040503050406030204" pitchFamily="18" charset="0"/>
                                  </a:rPr>
                                  <m:t>0</m:t>
                                </m:r>
                              </m:e>
                            </m:mr>
                            <m:mr>
                              <m:e>
                                <m:sSup>
                                  <m:sSupPr>
                                    <m:ctrlPr>
                                      <a:rPr lang="it-IT" sz="1600" i="1">
                                        <a:latin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𝜂</m:t>
                                    </m:r>
                                  </m:e>
                                  <m:sup>
                                    <m:r>
                                      <a:rPr lang="it-IT" sz="1600" i="1">
                                        <a:latin typeface="Cambria Math" panose="02040503050406030204" pitchFamily="18" charset="0"/>
                                      </a:rPr>
                                      <m:t>2</m:t>
                                    </m:r>
                                  </m:sup>
                                </m:sSup>
                              </m:e>
                              <m:e>
                                <m:r>
                                  <a:rPr lang="it-IT" sz="1600" i="1">
                                    <a:latin typeface="Cambria Math" panose="02040503050406030204" pitchFamily="18" charset="0"/>
                                  </a:rPr>
                                  <m:t>0</m:t>
                                </m:r>
                              </m:e>
                              <m:e>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𝜂</m:t>
                                    </m:r>
                                  </m:e>
                                  <m:sup>
                                    <m:r>
                                      <a:rPr lang="it-IT" sz="1600" i="1">
                                        <a:latin typeface="Cambria Math" panose="02040503050406030204" pitchFamily="18" charset="0"/>
                                      </a:rPr>
                                      <m:t>2</m:t>
                                    </m:r>
                                  </m:sup>
                                </m:sSup>
                              </m:e>
                            </m:mr>
                            <m:mr>
                              <m:e>
                                <m:r>
                                  <a:rPr lang="it-IT" sz="1600" i="1">
                                    <a:latin typeface="Cambria Math" panose="02040503050406030204" pitchFamily="18" charset="0"/>
                                  </a:rPr>
                                  <m:t>0</m:t>
                                </m:r>
                              </m:e>
                              <m:e>
                                <m:r>
                                  <a:rPr lang="it-IT" sz="1600" i="1">
                                    <a:latin typeface="Cambria Math" panose="02040503050406030204" pitchFamily="18" charset="0"/>
                                  </a:rPr>
                                  <m:t>0</m:t>
                                </m:r>
                              </m:e>
                              <m:e>
                                <m:r>
                                  <a:rPr lang="it-IT" sz="1600" i="1">
                                    <a:latin typeface="Cambria Math" panose="02040503050406030204" pitchFamily="18" charset="0"/>
                                  </a:rPr>
                                  <m:t>0</m:t>
                                </m:r>
                              </m:e>
                            </m:mr>
                          </m:m>
                        </m:e>
                      </m:d>
                      <m:d>
                        <m:dPr>
                          <m:ctrlPr>
                            <a:rPr lang="en-IE" sz="1600" i="1">
                              <a:latin typeface="Cambria Math" panose="02040503050406030204" pitchFamily="18" charset="0"/>
                            </a:rPr>
                          </m:ctrlPr>
                        </m:dPr>
                        <m:e>
                          <m:m>
                            <m:mPr>
                              <m:mcs>
                                <m:mc>
                                  <m:mcPr>
                                    <m:count m:val="1"/>
                                    <m:mcJc m:val="center"/>
                                  </m:mcPr>
                                </m:mc>
                              </m:mcs>
                              <m:ctrlPr>
                                <a:rPr lang="en-IE" sz="1600" i="1">
                                  <a:latin typeface="Cambria Math" panose="02040503050406030204" pitchFamily="18" charset="0"/>
                                </a:rPr>
                              </m:ctrlPr>
                            </m:mPr>
                            <m:mr>
                              <m:e>
                                <m:sSub>
                                  <m:sSubPr>
                                    <m:ctrlPr>
                                      <a:rPr lang="en-IE" sz="1600" i="1">
                                        <a:latin typeface="Cambria Math" panose="02040503050406030204" pitchFamily="18" charset="0"/>
                                      </a:rPr>
                                    </m:ctrlPr>
                                  </m:sSubPr>
                                  <m:e>
                                    <m:r>
                                      <a:rPr lang="it-IT" sz="1600" i="1">
                                        <a:latin typeface="Cambria Math" panose="02040503050406030204" pitchFamily="18" charset="0"/>
                                      </a:rPr>
                                      <m:t>𝑥</m:t>
                                    </m:r>
                                  </m:e>
                                  <m:sub>
                                    <m:r>
                                      <a:rPr lang="it-IT" sz="1600" i="1">
                                        <a:latin typeface="Cambria Math" panose="02040503050406030204" pitchFamily="18" charset="0"/>
                                      </a:rPr>
                                      <m:t>𝑐</m:t>
                                    </m:r>
                                  </m:sub>
                                </m:sSub>
                              </m:e>
                            </m:mr>
                            <m:mr>
                              <m:e>
                                <m:sSub>
                                  <m:sSubPr>
                                    <m:ctrlPr>
                                      <a:rPr lang="en-CA" sz="1600" i="1">
                                        <a:latin typeface="Cambria Math" panose="02040503050406030204" pitchFamily="18" charset="0"/>
                                        <a:ea typeface="Cambria Math" panose="02040503050406030204" pitchFamily="18" charset="0"/>
                                      </a:rPr>
                                    </m:ctrlPr>
                                  </m:sSubPr>
                                  <m:e>
                                    <m:acc>
                                      <m:accPr>
                                        <m:chr m:val="̇"/>
                                        <m:ctrlPr>
                                          <a:rPr lang="en-CA" sz="1600" i="1">
                                            <a:latin typeface="Cambria Math" panose="02040503050406030204" pitchFamily="18" charset="0"/>
                                            <a:ea typeface="Cambria Math" panose="02040503050406030204" pitchFamily="18" charset="0"/>
                                          </a:rPr>
                                        </m:ctrlPr>
                                      </m:accPr>
                                      <m:e>
                                        <m:r>
                                          <a:rPr lang="en-CA" sz="1600" i="1">
                                            <a:latin typeface="Cambria Math" panose="02040503050406030204" pitchFamily="18" charset="0"/>
                                            <a:ea typeface="Cambria Math" panose="02040503050406030204" pitchFamily="18" charset="0"/>
                                          </a:rPr>
                                          <m:t>𝑥</m:t>
                                        </m:r>
                                      </m:e>
                                    </m:acc>
                                  </m:e>
                                  <m:sub>
                                    <m:r>
                                      <a:rPr lang="en-CA" sz="1600" i="1">
                                        <a:latin typeface="Cambria Math" panose="02040503050406030204" pitchFamily="18" charset="0"/>
                                        <a:ea typeface="Cambria Math" panose="02040503050406030204" pitchFamily="18" charset="0"/>
                                      </a:rPr>
                                      <m:t>𝑐</m:t>
                                    </m:r>
                                  </m:sub>
                                </m:sSub>
                              </m:e>
                            </m:mr>
                            <m:mr>
                              <m:e>
                                <m:r>
                                  <a:rPr lang="it-IT" sz="1600" i="1">
                                    <a:latin typeface="Cambria Math" panose="02040503050406030204" pitchFamily="18" charset="0"/>
                                  </a:rPr>
                                  <m:t>𝑧</m:t>
                                </m:r>
                              </m:e>
                            </m:mr>
                          </m:m>
                        </m:e>
                      </m:d>
                      <m:r>
                        <a:rPr lang="it-IT" sz="1600" i="1">
                          <a:latin typeface="Cambria Math" panose="02040503050406030204" pitchFamily="18" charset="0"/>
                        </a:rPr>
                        <m:t>+</m:t>
                      </m:r>
                      <m:d>
                        <m:dPr>
                          <m:ctrlPr>
                            <a:rPr lang="en-IE" sz="1600" i="1">
                              <a:latin typeface="Cambria Math" panose="02040503050406030204" pitchFamily="18" charset="0"/>
                            </a:rPr>
                          </m:ctrlPr>
                        </m:dPr>
                        <m:e>
                          <m:m>
                            <m:mPr>
                              <m:mcs>
                                <m:mc>
                                  <m:mcPr>
                                    <m:count m:val="1"/>
                                    <m:mcJc m:val="center"/>
                                  </m:mcPr>
                                </m:mc>
                              </m:mcs>
                              <m:ctrlPr>
                                <a:rPr lang="en-IE" sz="1600" i="1">
                                  <a:latin typeface="Cambria Math" panose="02040503050406030204" pitchFamily="18" charset="0"/>
                                </a:rPr>
                              </m:ctrlPr>
                            </m:mPr>
                            <m:mr>
                              <m:e>
                                <m:r>
                                  <a:rPr lang="it-IT" sz="1600" i="1">
                                    <a:latin typeface="Cambria Math" panose="02040503050406030204" pitchFamily="18" charset="0"/>
                                  </a:rPr>
                                  <m:t>0</m:t>
                                </m:r>
                              </m:e>
                            </m:mr>
                            <m:mr>
                              <m:e>
                                <m:r>
                                  <a:rPr lang="it-IT" sz="1600" i="1">
                                    <a:latin typeface="Cambria Math" panose="02040503050406030204" pitchFamily="18" charset="0"/>
                                    <a:ea typeface="Cambria Math" panose="02040503050406030204" pitchFamily="18" charset="0"/>
                                  </a:rPr>
                                  <m:t>0</m:t>
                                </m:r>
                              </m:e>
                            </m:mr>
                            <m:mr>
                              <m:e>
                                <m:r>
                                  <a:rPr lang="it-IT" sz="1600" i="1">
                                    <a:latin typeface="Cambria Math" panose="02040503050406030204" pitchFamily="18" charset="0"/>
                                    <a:ea typeface="Cambria Math" panose="02040503050406030204" pitchFamily="18" charset="0"/>
                                  </a:rPr>
                                  <m:t>1</m:t>
                                </m:r>
                              </m:e>
                            </m:mr>
                          </m:m>
                        </m:e>
                      </m:d>
                      <m:acc>
                        <m:accPr>
                          <m:chr m:val="̇"/>
                          <m:ctrlPr>
                            <a:rPr lang="it-IT" sz="1600" i="1">
                              <a:latin typeface="Cambria Math" panose="02040503050406030204" pitchFamily="18" charset="0"/>
                            </a:rPr>
                          </m:ctrlPr>
                        </m:accPr>
                        <m:e>
                          <m:r>
                            <a:rPr lang="it-IT" sz="1600" i="1">
                              <a:latin typeface="Cambria Math" panose="02040503050406030204" pitchFamily="18" charset="0"/>
                            </a:rPr>
                            <m:t>𝑧</m:t>
                          </m:r>
                        </m:e>
                      </m:acc>
                      <m:r>
                        <a:rPr lang="it-IT" sz="1600" i="1">
                          <a:latin typeface="Cambria Math" panose="02040503050406030204" pitchFamily="18" charset="0"/>
                        </a:rPr>
                        <m:t>+</m:t>
                      </m:r>
                      <m:d>
                        <m:dPr>
                          <m:ctrlPr>
                            <a:rPr lang="en-IE" sz="1600" i="1">
                              <a:latin typeface="Cambria Math" panose="02040503050406030204" pitchFamily="18" charset="0"/>
                            </a:rPr>
                          </m:ctrlPr>
                        </m:dPr>
                        <m:e>
                          <m:m>
                            <m:mPr>
                              <m:mcs>
                                <m:mc>
                                  <m:mcPr>
                                    <m:count m:val="1"/>
                                    <m:mcJc m:val="center"/>
                                  </m:mcPr>
                                </m:mc>
                              </m:mcs>
                              <m:ctrlPr>
                                <a:rPr lang="en-IE" sz="1600" i="1">
                                  <a:latin typeface="Cambria Math" panose="02040503050406030204" pitchFamily="18" charset="0"/>
                                </a:rPr>
                              </m:ctrlPr>
                            </m:mPr>
                            <m:mr>
                              <m:e>
                                <m:r>
                                  <a:rPr lang="it-IT" sz="1600" i="1">
                                    <a:latin typeface="Cambria Math" panose="02040503050406030204" pitchFamily="18" charset="0"/>
                                  </a:rPr>
                                  <m:t>0</m:t>
                                </m:r>
                              </m:e>
                            </m:mr>
                            <m:mr>
                              <m:e>
                                <m:r>
                                  <a:rPr lang="it-IT" sz="1600" i="1">
                                    <a:latin typeface="Cambria Math" panose="02040503050406030204" pitchFamily="18" charset="0"/>
                                  </a:rPr>
                                  <m:t>1</m:t>
                                </m:r>
                              </m:e>
                            </m:mr>
                            <m:mr>
                              <m:e>
                                <m:r>
                                  <a:rPr lang="it-IT" sz="1600" i="1">
                                    <a:latin typeface="Cambria Math" panose="02040503050406030204" pitchFamily="18" charset="0"/>
                                    <a:ea typeface="Cambria Math" panose="02040503050406030204" pitchFamily="18" charset="0"/>
                                  </a:rPr>
                                  <m:t>0</m:t>
                                </m:r>
                              </m:e>
                            </m:mr>
                          </m:m>
                        </m:e>
                      </m:d>
                      <m:r>
                        <a:rPr lang="it-IT" sz="1600" i="1">
                          <a:latin typeface="Cambria Math" panose="02040503050406030204" pitchFamily="18" charset="0"/>
                          <a:ea typeface="Cambria Math" panose="02040503050406030204" pitchFamily="18" charset="0"/>
                        </a:rPr>
                        <m:t>𝑤</m:t>
                      </m:r>
                    </m:oMath>
                  </m:oMathPara>
                </a14:m>
                <a:endParaRPr lang="en-IE" sz="1600" dirty="0">
                  <a:latin typeface="Book Antiqua" panose="02040602050305030304" pitchFamily="18" charset="0"/>
                </a:endParaRPr>
              </a:p>
            </p:txBody>
          </p:sp>
        </mc:Choice>
        <mc:Fallback xmlns="">
          <p:sp>
            <p:nvSpPr>
              <p:cNvPr id="11" name="CasellaDiTesto 10">
                <a:extLst>
                  <a:ext uri="{FF2B5EF4-FFF2-40B4-BE49-F238E27FC236}">
                    <a16:creationId xmlns:a16="http://schemas.microsoft.com/office/drawing/2014/main" id="{7983AE34-2649-A6C7-2230-46302A3D1ABB}"/>
                  </a:ext>
                </a:extLst>
              </p:cNvPr>
              <p:cNvSpPr txBox="1">
                <a:spLocks noRot="1" noChangeAspect="1" noMove="1" noResize="1" noEditPoints="1" noAdjustHandles="1" noChangeArrowheads="1" noChangeShapeType="1" noTextEdit="1"/>
              </p:cNvSpPr>
              <p:nvPr/>
            </p:nvSpPr>
            <p:spPr>
              <a:xfrm>
                <a:off x="228465" y="4385256"/>
                <a:ext cx="11666475" cy="1448602"/>
              </a:xfrm>
              <a:prstGeom prst="rect">
                <a:avLst/>
              </a:prstGeom>
              <a:blipFill>
                <a:blip r:embed="rId5"/>
                <a:stretch>
                  <a:fillRect l="-217" b="-1739"/>
                </a:stretch>
              </a:blipFill>
            </p:spPr>
            <p:txBody>
              <a:bodyPr/>
              <a:lstStyle/>
              <a:p>
                <a:r>
                  <a:rPr lang="en-AU">
                    <a:noFill/>
                  </a:rPr>
                  <a:t> </a:t>
                </a:r>
              </a:p>
            </p:txBody>
          </p:sp>
        </mc:Fallback>
      </mc:AlternateContent>
    </p:spTree>
    <p:extLst>
      <p:ext uri="{BB962C8B-B14F-4D97-AF65-F5344CB8AC3E}">
        <p14:creationId xmlns:p14="http://schemas.microsoft.com/office/powerpoint/2010/main" val="2752299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15</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49D06753-B862-A6A6-D301-711CF352BC5C}"/>
                  </a:ext>
                </a:extLst>
              </p:cNvPr>
              <p:cNvSpPr txBox="1"/>
              <p:nvPr/>
            </p:nvSpPr>
            <p:spPr>
              <a:xfrm>
                <a:off x="0" y="3713542"/>
                <a:ext cx="11723914" cy="13903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limLow>
                            <m:limLowPr>
                              <m:ctrlPr>
                                <a:rPr lang="en-US" sz="1600" i="1" smtClean="0">
                                  <a:latin typeface="Cambria Math" panose="02040503050406030204" pitchFamily="18" charset="0"/>
                                </a:rPr>
                              </m:ctrlPr>
                            </m:limLowPr>
                            <m:e>
                              <m:r>
                                <m:rPr>
                                  <m:sty m:val="p"/>
                                </m:rPr>
                                <a:rPr lang="en-US" sz="1600" i="0" smtClean="0">
                                  <a:latin typeface="Cambria Math" panose="02040503050406030204" pitchFamily="18" charset="0"/>
                                </a:rPr>
                                <m:t>min</m:t>
                              </m:r>
                            </m:e>
                            <m:lim>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it-IT" sz="1600" b="0" i="1" smtClean="0">
                                          <a:latin typeface="Cambria Math" panose="02040503050406030204" pitchFamily="18" charset="0"/>
                                        </a:rPr>
                                        <m:t>𝑍</m:t>
                                      </m:r>
                                    </m:e>
                                  </m:acc>
                                </m:e>
                                <m:sub>
                                  <m:r>
                                    <a:rPr lang="it-IT" sz="1600" b="0" i="1" smtClean="0">
                                      <a:latin typeface="Cambria Math" panose="02040503050406030204" pitchFamily="18" charset="0"/>
                                    </a:rPr>
                                    <m:t>𝑘</m:t>
                                  </m:r>
                                </m:sub>
                              </m:sSub>
                            </m:lim>
                          </m:limLow>
                        </m:fName>
                        <m:e>
                          <m:d>
                            <m:dPr>
                              <m:begChr m:val="{"/>
                              <m:endChr m:val="}"/>
                              <m:ctrlPr>
                                <a:rPr lang="en-US" sz="1600" i="1" smtClean="0">
                                  <a:latin typeface="Cambria Math" panose="02040503050406030204" pitchFamily="18" charset="0"/>
                                  <a:ea typeface="Cambria Math" panose="02040503050406030204" pitchFamily="18" charset="0"/>
                                </a:rPr>
                              </m:ctrlPr>
                            </m:dPr>
                            <m:e>
                              <m:sSup>
                                <m:sSupPr>
                                  <m:ctrlPr>
                                    <a:rPr lang="en-US" sz="1600" i="1" smtClean="0">
                                      <a:latin typeface="Cambria Math" panose="02040503050406030204" pitchFamily="18" charset="0"/>
                                      <a:ea typeface="Cambria Math" panose="02040503050406030204" pitchFamily="18" charset="0"/>
                                    </a:rPr>
                                  </m:ctrlPr>
                                </m:sSupPr>
                                <m:e>
                                  <m:d>
                                    <m:dPr>
                                      <m:begChr m:val="‖"/>
                                      <m:endChr m:val="‖"/>
                                      <m:ctrlPr>
                                        <a:rPr lang="en-US" sz="1600" i="1" smtClean="0">
                                          <a:latin typeface="Cambria Math" panose="02040503050406030204" pitchFamily="18" charset="0"/>
                                          <a:ea typeface="Cambria Math" panose="02040503050406030204" pitchFamily="18" charset="0"/>
                                        </a:rPr>
                                      </m:ctrlPr>
                                    </m:dPr>
                                    <m:e>
                                      <m:sSub>
                                        <m:sSubPr>
                                          <m:ctrlPr>
                                            <a:rPr lang="en-US" sz="1600" i="1" smtClean="0">
                                              <a:latin typeface="Cambria Math" panose="02040503050406030204" pitchFamily="18" charset="0"/>
                                              <a:ea typeface="Cambria Math" panose="02040503050406030204" pitchFamily="18" charset="0"/>
                                            </a:rPr>
                                          </m:ctrlPr>
                                        </m:sSubPr>
                                        <m:e>
                                          <m:acc>
                                            <m:accPr>
                                              <m:chr m:val="̇"/>
                                              <m:ctrlPr>
                                                <a:rPr lang="en-US" sz="1600" i="1" smtClean="0">
                                                  <a:latin typeface="Cambria Math" panose="02040503050406030204" pitchFamily="18" charset="0"/>
                                                  <a:ea typeface="Cambria Math" panose="02040503050406030204" pitchFamily="18" charset="0"/>
                                                </a:rPr>
                                              </m:ctrlPr>
                                            </m:accPr>
                                            <m:e>
                                              <m:r>
                                                <a:rPr lang="it-IT" sz="1600" b="0" i="1" smtClean="0">
                                                  <a:latin typeface="Cambria Math" panose="02040503050406030204" pitchFamily="18" charset="0"/>
                                                  <a:ea typeface="Cambria Math" panose="02040503050406030204" pitchFamily="18" charset="0"/>
                                                </a:rPr>
                                                <m:t>𝑍</m:t>
                                              </m:r>
                                            </m:e>
                                          </m:acc>
                                        </m:e>
                                        <m:sub>
                                          <m:r>
                                            <a:rPr lang="it-IT" sz="1600" b="0" i="1" smtClean="0">
                                              <a:latin typeface="Cambria Math" panose="02040503050406030204" pitchFamily="18" charset="0"/>
                                              <a:ea typeface="Cambria Math" panose="02040503050406030204" pitchFamily="18" charset="0"/>
                                            </a:rPr>
                                            <m:t>𝑘</m:t>
                                          </m:r>
                                        </m:sub>
                                      </m:sSub>
                                    </m:e>
                                  </m:d>
                                </m:e>
                                <m:sup>
                                  <m:r>
                                    <a:rPr lang="it-IT" sz="1600" b="0" i="1" smtClean="0">
                                      <a:latin typeface="Cambria Math" panose="02040503050406030204" pitchFamily="18" charset="0"/>
                                      <a:ea typeface="Cambria Math" panose="02040503050406030204" pitchFamily="18" charset="0"/>
                                    </a:rPr>
                                    <m:t>2</m:t>
                                  </m:r>
                                </m:sup>
                              </m:sSup>
                            </m:e>
                          </m:d>
                        </m:e>
                      </m:func>
                    </m:oMath>
                  </m:oMathPara>
                </a14:m>
                <a:endParaRPr lang="en-US" sz="1600"/>
              </a:p>
              <a:p>
                <a:pPr>
                  <a:lnSpc>
                    <a:spcPct val="150000"/>
                  </a:lnSpc>
                </a:pPr>
                <a:r>
                  <a:rPr lang="en-US" sz="1600">
                    <a:latin typeface="Book Antiqua" panose="02040602050305030304" pitchFamily="18" charset="0"/>
                  </a:rPr>
                  <a:t>                                                                        </a:t>
                </a:r>
                <a:r>
                  <a:rPr lang="en-US" sz="1600" b="1">
                    <a:latin typeface="Book Antiqua" panose="02040602050305030304" pitchFamily="18" charset="0"/>
                  </a:rPr>
                  <a:t> </a:t>
                </a:r>
                <a:r>
                  <a:rPr lang="en-US" sz="1600" b="1" err="1">
                    <a:latin typeface="Book Antiqua" panose="02040602050305030304" pitchFamily="18" charset="0"/>
                  </a:rPr>
                  <a:t>s.t.</a:t>
                </a:r>
                <a:r>
                  <a:rPr lang="en-US" sz="1600" b="1">
                    <a:latin typeface="Book Antiqua" panose="02040602050305030304" pitchFamily="18" charset="0"/>
                  </a:rPr>
                  <a:t>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it-IT" sz="1600" b="0" i="1" smtClean="0">
                            <a:latin typeface="Cambria Math" panose="02040503050406030204" pitchFamily="18" charset="0"/>
                          </a:rPr>
                          <m:t>𝐼</m:t>
                        </m:r>
                        <m:r>
                          <a:rPr lang="it-IT" sz="1600" b="0" i="1" smtClean="0">
                            <a:latin typeface="Cambria Math" panose="02040503050406030204" pitchFamily="18" charset="0"/>
                          </a:rPr>
                          <m:t>=0</m:t>
                        </m:r>
                      </m:sub>
                      <m:sup>
                        <m:r>
                          <a:rPr lang="it-IT" sz="1600" b="0" i="1" smtClean="0">
                            <a:latin typeface="Cambria Math" panose="02040503050406030204" pitchFamily="18" charset="0"/>
                          </a:rPr>
                          <m:t>𝐶</m:t>
                        </m:r>
                        <m:r>
                          <a:rPr lang="it-IT" sz="1600" b="0" i="1" smtClean="0">
                            <a:latin typeface="Cambria Math" panose="02040503050406030204" pitchFamily="18" charset="0"/>
                          </a:rPr>
                          <m:t>−1</m:t>
                        </m:r>
                      </m:sup>
                      <m:e>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it-IT" sz="1600" b="0" i="1" smtClean="0">
                                    <a:latin typeface="Cambria Math" panose="02040503050406030204" pitchFamily="18" charset="0"/>
                                  </a:rPr>
                                  <m:t>𝑧</m:t>
                                </m:r>
                              </m:e>
                            </m:acc>
                          </m:e>
                          <m:sub>
                            <m:r>
                              <a:rPr lang="it-IT" sz="1600" b="0" i="1" smtClean="0">
                                <a:latin typeface="Cambria Math" panose="02040503050406030204" pitchFamily="18" charset="0"/>
                              </a:rPr>
                              <m:t>𝑘</m:t>
                            </m:r>
                            <m:r>
                              <a:rPr lang="it-IT" sz="1600" b="0" i="1" smtClean="0">
                                <a:latin typeface="Cambria Math" panose="02040503050406030204" pitchFamily="18" charset="0"/>
                              </a:rPr>
                              <m:t>+1</m:t>
                            </m:r>
                          </m:sub>
                        </m:sSub>
                        <m:sSup>
                          <m:sSupPr>
                            <m:ctrlPr>
                              <a:rPr lang="en-US" sz="160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𝜂𝛿</m:t>
                            </m:r>
                            <m:r>
                              <a:rPr lang="it-IT" sz="1600" b="0" i="1" smtClean="0">
                                <a:latin typeface="Cambria Math" panose="02040503050406030204" pitchFamily="18" charset="0"/>
                                <a:ea typeface="Cambria Math" panose="02040503050406030204" pitchFamily="18" charset="0"/>
                              </a:rPr>
                              <m:t>𝑖</m:t>
                            </m:r>
                          </m:sup>
                        </m:sSup>
                        <m:r>
                          <a:rPr lang="it-IT" sz="1600" b="0" i="1" smtClean="0">
                            <a:latin typeface="Cambria Math" panose="02040503050406030204" pitchFamily="18" charset="0"/>
                          </a:rPr>
                          <m:t>=−</m:t>
                        </m:r>
                        <m:nary>
                          <m:naryPr>
                            <m:chr m:val="∑"/>
                            <m:ctrlPr>
                              <a:rPr lang="it-IT" sz="1600" b="0" i="1" smtClean="0">
                                <a:latin typeface="Cambria Math" panose="02040503050406030204" pitchFamily="18" charset="0"/>
                              </a:rPr>
                            </m:ctrlPr>
                          </m:naryPr>
                          <m:sub>
                            <m:r>
                              <m:rPr>
                                <m:brk m:alnAt="23"/>
                              </m:rP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𝐶</m:t>
                            </m:r>
                          </m:sub>
                          <m:sup>
                            <m:r>
                              <a:rPr lang="it-IT" sz="1600" b="0" i="1" smtClean="0">
                                <a:latin typeface="Cambria Math" panose="02040503050406030204" pitchFamily="18" charset="0"/>
                              </a:rPr>
                              <m:t>𝑃</m:t>
                            </m:r>
                            <m:r>
                              <a:rPr lang="it-IT" sz="1600" b="0" i="1" smtClean="0">
                                <a:latin typeface="Cambria Math" panose="02040503050406030204" pitchFamily="18" charset="0"/>
                              </a:rPr>
                              <m:t>−1</m:t>
                            </m:r>
                          </m:sup>
                          <m:e>
                            <m:sSub>
                              <m:sSubPr>
                                <m:ctrlPr>
                                  <a:rPr lang="it-IT" sz="1600" b="0" i="1" smtClean="0">
                                    <a:latin typeface="Cambria Math" panose="02040503050406030204" pitchFamily="18" charset="0"/>
                                  </a:rPr>
                                </m:ctrlPr>
                              </m:sSubPr>
                              <m:e>
                                <m:acc>
                                  <m:accPr>
                                    <m:chr m:val="̇"/>
                                    <m:ctrlPr>
                                      <a:rPr lang="it-IT" sz="1600" b="0" i="1" smtClean="0">
                                        <a:latin typeface="Cambria Math" panose="02040503050406030204" pitchFamily="18" charset="0"/>
                                      </a:rPr>
                                    </m:ctrlPr>
                                  </m:accPr>
                                  <m:e>
                                    <m:acc>
                                      <m:accPr>
                                        <m:chr m:val="̃"/>
                                        <m:ctrlPr>
                                          <a:rPr lang="it-IT" sz="1600" b="0" i="1" smtClean="0">
                                            <a:latin typeface="Cambria Math" panose="02040503050406030204" pitchFamily="18" charset="0"/>
                                          </a:rPr>
                                        </m:ctrlPr>
                                      </m:accPr>
                                      <m:e>
                                        <m:r>
                                          <a:rPr lang="it-IT" sz="1600" b="0" i="1" smtClean="0">
                                            <a:latin typeface="Cambria Math" panose="02040503050406030204" pitchFamily="18" charset="0"/>
                                          </a:rPr>
                                          <m:t>𝑧</m:t>
                                        </m:r>
                                      </m:e>
                                    </m:acc>
                                  </m:e>
                                </m:acc>
                              </m:e>
                              <m:sub>
                                <m:r>
                                  <a:rPr lang="it-IT" sz="1600" b="0" i="1" smtClean="0">
                                    <a:latin typeface="Cambria Math" panose="02040503050406030204" pitchFamily="18" charset="0"/>
                                  </a:rPr>
                                  <m:t>𝑘</m:t>
                                </m:r>
                                <m:r>
                                  <a:rPr lang="it-IT" sz="1600" b="0" i="1" smtClean="0">
                                    <a:latin typeface="Cambria Math" panose="02040503050406030204" pitchFamily="18" charset="0"/>
                                  </a:rPr>
                                  <m:t>+1</m:t>
                                </m:r>
                              </m:sub>
                            </m:sSub>
                            <m:sSup>
                              <m:sSupPr>
                                <m:ctrlPr>
                                  <a:rPr lang="en-US" sz="1600" i="1">
                                    <a:latin typeface="Cambria Math" panose="02040503050406030204" pitchFamily="18" charset="0"/>
                                  </a:rPr>
                                </m:ctrlPr>
                              </m:sSupPr>
                              <m:e>
                                <m:r>
                                  <a:rPr lang="it-IT" sz="1600" i="1">
                                    <a:latin typeface="Cambria Math" panose="02040503050406030204" pitchFamily="18" charset="0"/>
                                  </a:rPr>
                                  <m:t>𝑒</m:t>
                                </m:r>
                              </m:e>
                              <m:sup>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𝜂𝛿</m:t>
                                </m:r>
                                <m:r>
                                  <a:rPr lang="it-IT" sz="1600" i="1">
                                    <a:latin typeface="Cambria Math" panose="02040503050406030204" pitchFamily="18" charset="0"/>
                                    <a:ea typeface="Cambria Math" panose="02040503050406030204" pitchFamily="18" charset="0"/>
                                  </a:rPr>
                                  <m:t>𝑖</m:t>
                                </m:r>
                              </m:sup>
                            </m:sSup>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𝜂</m:t>
                                </m:r>
                              </m:num>
                              <m:den>
                                <m:r>
                                  <a:rPr lang="it-IT" sz="1600" b="0" i="1" smtClean="0">
                                    <a:latin typeface="Cambria Math" panose="02040503050406030204" pitchFamily="18" charset="0"/>
                                    <a:ea typeface="Cambria Math" panose="02040503050406030204" pitchFamily="18" charset="0"/>
                                  </a:rPr>
                                  <m:t>1−</m:t>
                                </m:r>
                                <m:sSup>
                                  <m:sSupPr>
                                    <m:ctrlPr>
                                      <a:rPr lang="en-US" sz="1600" i="1">
                                        <a:latin typeface="Cambria Math" panose="02040503050406030204" pitchFamily="18" charset="0"/>
                                      </a:rPr>
                                    </m:ctrlPr>
                                  </m:sSupPr>
                                  <m:e>
                                    <m:r>
                                      <a:rPr lang="it-IT" sz="1600" i="1">
                                        <a:latin typeface="Cambria Math" panose="02040503050406030204" pitchFamily="18" charset="0"/>
                                      </a:rPr>
                                      <m:t>𝑒</m:t>
                                    </m:r>
                                  </m:e>
                                  <m:sup>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𝜂𝛿</m:t>
                                    </m:r>
                                  </m:sup>
                                </m:sSup>
                              </m:den>
                            </m:f>
                            <m:d>
                              <m:dPr>
                                <m:ctrlPr>
                                  <a:rPr lang="it-IT" sz="1600" b="0" i="1" smtClean="0">
                                    <a:latin typeface="Cambria Math" panose="02040503050406030204" pitchFamily="18" charset="0"/>
                                    <a:ea typeface="Cambria Math" panose="02040503050406030204" pitchFamily="18" charset="0"/>
                                  </a:rPr>
                                </m:ctrlPr>
                              </m:dPr>
                              <m:e>
                                <m:sSubSup>
                                  <m:sSubSupPr>
                                    <m:ctrlPr>
                                      <a:rPr lang="it-IT" sz="1600" b="0" i="1" smtClean="0">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𝑢</m:t>
                                    </m:r>
                                  </m:sub>
                                  <m:sup>
                                    <m:r>
                                      <a:rPr lang="it-IT" sz="1600" b="0" i="1" smtClean="0">
                                        <a:latin typeface="Cambria Math" panose="02040503050406030204" pitchFamily="18" charset="0"/>
                                        <a:ea typeface="Cambria Math" panose="02040503050406030204" pitchFamily="18" charset="0"/>
                                      </a:rPr>
                                      <m:t>𝑘</m:t>
                                    </m:r>
                                  </m:sup>
                                </m:sSubSup>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𝑧</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sSub>
                                      <m:sSubPr>
                                        <m:ctrlPr>
                                          <a:rPr lang="it-IT" sz="1600" b="0" i="1" smtClean="0">
                                            <a:latin typeface="Cambria Math" panose="02040503050406030204" pitchFamily="18" charset="0"/>
                                            <a:ea typeface="Cambria Math" panose="02040503050406030204" pitchFamily="18" charset="0"/>
                                          </a:rPr>
                                        </m:ctrlPr>
                                      </m:sSubPr>
                                      <m:e>
                                        <m:acc>
                                          <m:accPr>
                                            <m:chr m:val="̃"/>
                                            <m:ctrlPr>
                                              <a:rPr lang="it-IT" sz="1600" b="0" i="1" smtClean="0">
                                                <a:latin typeface="Cambria Math" panose="02040503050406030204" pitchFamily="18" charset="0"/>
                                                <a:ea typeface="Cambria Math" panose="02040503050406030204" pitchFamily="18" charset="0"/>
                                              </a:rPr>
                                            </m:ctrlPr>
                                          </m:accPr>
                                          <m:e>
                                            <m:r>
                                              <a:rPr lang="it-IT" sz="1600" b="0" i="1" smtClean="0">
                                                <a:latin typeface="Cambria Math" panose="02040503050406030204" pitchFamily="18" charset="0"/>
                                                <a:ea typeface="Cambria Math" panose="02040503050406030204" pitchFamily="18" charset="0"/>
                                              </a:rPr>
                                              <m:t>𝑤</m:t>
                                            </m:r>
                                          </m:e>
                                        </m:acc>
                                      </m:e>
                                      <m:sub>
                                        <m:r>
                                          <a:rPr lang="it-IT" sz="1600" b="0" i="1" smtClean="0">
                                            <a:latin typeface="Cambria Math" panose="02040503050406030204" pitchFamily="18" charset="0"/>
                                            <a:ea typeface="Cambria Math" panose="02040503050406030204" pitchFamily="18" charset="0"/>
                                          </a:rPr>
                                          <m:t>𝑛</m:t>
                                        </m:r>
                                      </m:sub>
                                    </m:sSub>
                                  </m:num>
                                  <m:den>
                                    <m:sSup>
                                      <m:sSupPr>
                                        <m:ctrlPr>
                                          <a:rPr lang="it-IT" sz="1600" b="0" i="1" smtClean="0">
                                            <a:latin typeface="Cambria Math" panose="02040503050406030204" pitchFamily="18" charset="0"/>
                                            <a:ea typeface="Cambria Math" panose="02040503050406030204" pitchFamily="18" charset="0"/>
                                          </a:rPr>
                                        </m:ctrlPr>
                                      </m:sSupPr>
                                      <m:e>
                                        <m:r>
                                          <a:rPr lang="it-IT" sz="1600" b="0" i="1" smtClean="0">
                                            <a:latin typeface="Cambria Math" panose="02040503050406030204" pitchFamily="18" charset="0"/>
                                            <a:ea typeface="Cambria Math" panose="02040503050406030204" pitchFamily="18" charset="0"/>
                                          </a:rPr>
                                          <m:t>𝜂</m:t>
                                        </m:r>
                                      </m:e>
                                      <m:sup>
                                        <m:r>
                                          <a:rPr lang="it-IT" sz="1600" b="0" i="1" smtClean="0">
                                            <a:latin typeface="Cambria Math" panose="02040503050406030204" pitchFamily="18" charset="0"/>
                                            <a:ea typeface="Cambria Math" panose="02040503050406030204" pitchFamily="18" charset="0"/>
                                          </a:rPr>
                                          <m:t>2</m:t>
                                        </m:r>
                                      </m:sup>
                                    </m:sSup>
                                  </m:den>
                                </m:f>
                              </m:e>
                            </m:d>
                          </m:e>
                        </m:nary>
                      </m:e>
                    </m:nary>
                  </m:oMath>
                </a14:m>
                <a:endParaRPr lang="it-IT" sz="1600">
                  <a:latin typeface="Book Antiqua" panose="02040602050305030304" pitchFamily="18" charset="0"/>
                </a:endParaRPr>
              </a:p>
              <a:p>
                <a:pPr>
                  <a:lnSpc>
                    <a:spcPct val="150000"/>
                  </a:lnSpc>
                </a:pPr>
                <a:r>
                  <a:rPr lang="en-US" sz="1600"/>
                  <a:t>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𝑚𝑖𝑛</m:t>
                        </m:r>
                      </m:sub>
                    </m:sSub>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r>
                      <a:rPr lang="it-IT" sz="1600" b="0" i="1" smtClean="0">
                        <a:latin typeface="Cambria Math" panose="02040503050406030204" pitchFamily="18" charset="0"/>
                      </a:rPr>
                      <m:t>𝑅</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𝑡</m:t>
                            </m:r>
                          </m:e>
                          <m:sub>
                            <m:r>
                              <a:rPr lang="it-IT" sz="1600" b="0" i="1" smtClean="0">
                                <a:latin typeface="Cambria Math" panose="02040503050406030204" pitchFamily="18" charset="0"/>
                              </a:rPr>
                              <m:t>𝑘</m:t>
                            </m:r>
                          </m:sub>
                        </m:sSub>
                      </m:e>
                    </m:d>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𝑧</m:t>
                    </m:r>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𝑧</m:t>
                        </m:r>
                      </m:e>
                      <m:sub>
                        <m:r>
                          <a:rPr lang="it-IT" sz="1600" b="0" i="1" smtClean="0">
                            <a:latin typeface="Cambria Math" panose="02040503050406030204" pitchFamily="18" charset="0"/>
                            <a:ea typeface="Cambria Math" panose="02040503050406030204" pitchFamily="18" charset="0"/>
                          </a:rPr>
                          <m:t>𝑚𝑎𝑥</m:t>
                        </m:r>
                      </m:sub>
                    </m:sSub>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r>
                      <a:rPr lang="it-IT" sz="1600" b="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𝑅</m:t>
                    </m:r>
                    <m:r>
                      <a:rPr lang="it-IT" sz="1600" i="1">
                        <a:latin typeface="Cambria Math" panose="02040503050406030204" pitchFamily="18" charset="0"/>
                      </a:rPr>
                      <m:t>(</m:t>
                    </m:r>
                    <m:r>
                      <a:rPr lang="it-IT" sz="1600" i="1">
                        <a:latin typeface="Cambria Math" panose="02040503050406030204" pitchFamily="18" charset="0"/>
                      </a:rPr>
                      <m:t>𝑡</m:t>
                    </m:r>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𝑡</m:t>
                        </m:r>
                      </m:e>
                      <m:sub>
                        <m:r>
                          <a:rPr lang="it-IT" sz="1600" i="1">
                            <a:latin typeface="Cambria Math" panose="02040503050406030204" pitchFamily="18" charset="0"/>
                          </a:rPr>
                          <m:t>𝑘</m:t>
                        </m:r>
                      </m:sub>
                    </m:sSub>
                    <m:r>
                      <a:rPr lang="it-IT" sz="1600" i="1">
                        <a:latin typeface="Cambria Math" panose="02040503050406030204" pitchFamily="18" charset="0"/>
                      </a:rPr>
                      <m:t>)</m:t>
                    </m:r>
                  </m:oMath>
                </a14:m>
                <a:endParaRPr lang="en-US" sz="1600">
                  <a:latin typeface="Book Antiqua" panose="02040602050305030304" pitchFamily="18" charset="0"/>
                </a:endParaRPr>
              </a:p>
            </p:txBody>
          </p:sp>
        </mc:Choice>
        <mc:Fallback xmlns="">
          <p:sp>
            <p:nvSpPr>
              <p:cNvPr id="6" name="CasellaDiTesto 5">
                <a:extLst>
                  <a:ext uri="{FF2B5EF4-FFF2-40B4-BE49-F238E27FC236}">
                    <a16:creationId xmlns:a16="http://schemas.microsoft.com/office/drawing/2014/main" id="{49D06753-B862-A6A6-D301-711CF352BC5C}"/>
                  </a:ext>
                </a:extLst>
              </p:cNvPr>
              <p:cNvSpPr txBox="1">
                <a:spLocks noRot="1" noChangeAspect="1" noMove="1" noResize="1" noEditPoints="1" noAdjustHandles="1" noChangeArrowheads="1" noChangeShapeType="1" noTextEdit="1"/>
              </p:cNvSpPr>
              <p:nvPr/>
            </p:nvSpPr>
            <p:spPr>
              <a:xfrm>
                <a:off x="0" y="3713542"/>
                <a:ext cx="11723914" cy="1390381"/>
              </a:xfrm>
              <a:prstGeom prst="rect">
                <a:avLst/>
              </a:prstGeom>
              <a:blipFill>
                <a:blip r:embed="rId4"/>
                <a:stretch>
                  <a:fillRect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BC007495-07E5-8408-B597-D246898E3740}"/>
                  </a:ext>
                </a:extLst>
              </p:cNvPr>
              <p:cNvSpPr txBox="1"/>
              <p:nvPr/>
            </p:nvSpPr>
            <p:spPr>
              <a:xfrm>
                <a:off x="261585" y="3713542"/>
                <a:ext cx="11092215" cy="2653355"/>
              </a:xfrm>
              <a:prstGeom prst="rect">
                <a:avLst/>
              </a:prstGeom>
              <a:noFill/>
            </p:spPr>
            <p:txBody>
              <a:bodyPr wrap="square" rtlCol="0">
                <a:spAutoFit/>
              </a:bodyPr>
              <a:lstStyle/>
              <a:p>
                <a:r>
                  <a:rPr lang="en-US" sz="1600" dirty="0">
                    <a:latin typeface="Book Antiqua" panose="02040602050305030304" pitchFamily="18" charset="0"/>
                  </a:rPr>
                  <a:t>Final formulation:</a:t>
                </a:r>
              </a:p>
              <a:p>
                <a:endParaRPr lang="en-US" sz="1600" dirty="0">
                  <a:latin typeface="Book Antiqua" panose="02040602050305030304" pitchFamily="18" charset="0"/>
                </a:endParaRPr>
              </a:p>
              <a:p>
                <a:endParaRPr lang="en-US" sz="1600" dirty="0">
                  <a:latin typeface="Book Antiqua" panose="02040602050305030304" pitchFamily="18" charset="0"/>
                </a:endParaRPr>
              </a:p>
              <a:p>
                <a:endParaRPr lang="en-US" sz="1600" dirty="0">
                  <a:latin typeface="Book Antiqua" panose="02040602050305030304" pitchFamily="18" charset="0"/>
                </a:endParaRPr>
              </a:p>
              <a:p>
                <a:endParaRPr lang="en-US" sz="1600" dirty="0">
                  <a:latin typeface="Book Antiqua" panose="02040602050305030304" pitchFamily="18" charset="0"/>
                </a:endParaRPr>
              </a:p>
              <a:p>
                <a:endParaRPr lang="en-US" sz="1600" dirty="0">
                  <a:latin typeface="Book Antiqua" panose="02040602050305030304" pitchFamily="18" charset="0"/>
                </a:endParaRPr>
              </a:p>
              <a:p>
                <a:endParaRPr lang="en-US" sz="1600" dirty="0">
                  <a:latin typeface="Book Antiqua" panose="02040602050305030304" pitchFamily="18" charset="0"/>
                </a:endParaRPr>
              </a:p>
              <a:p>
                <a:r>
                  <a:rPr lang="en-US" sz="1600" dirty="0">
                    <a:latin typeface="Book Antiqua" panose="02040602050305030304" pitchFamily="18" charset="0"/>
                  </a:rPr>
                  <a:t>where </a:t>
                </a:r>
                <a14:m>
                  <m:oMath xmlns:m="http://schemas.openxmlformats.org/officeDocument/2006/math">
                    <m:r>
                      <a:rPr lang="en-US" sz="1600" i="1" dirty="0" smtClean="0">
                        <a:latin typeface="Cambria Math" panose="02040503050406030204" pitchFamily="18" charset="0"/>
                      </a:rPr>
                      <m:t>𝑅</m:t>
                    </m:r>
                  </m:oMath>
                </a14:m>
                <a:r>
                  <a:rPr lang="en-US" sz="1600" dirty="0">
                    <a:latin typeface="Book Antiqua" panose="02040602050305030304" pitchFamily="18" charset="0"/>
                  </a:rPr>
                  <a:t> is a linear restriction function:</a:t>
                </a:r>
              </a:p>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𝑅</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r>
                        <a:rPr lang="it-IT" sz="1600" b="0" i="1" smtClean="0">
                          <a:latin typeface="Cambria Math" panose="02040503050406030204" pitchFamily="18" charset="0"/>
                        </a:rPr>
                        <m:t>𝑟𝑡</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𝑤</m:t>
                          </m:r>
                        </m:e>
                        <m:sub>
                          <m:r>
                            <a:rPr lang="it-IT" sz="1600" b="0" i="1" smtClean="0">
                              <a:latin typeface="Cambria Math" panose="02040503050406030204" pitchFamily="18" charset="0"/>
                            </a:rPr>
                            <m:t>𝑚𝑎𝑥</m:t>
                          </m:r>
                        </m:sub>
                      </m:sSub>
                      <m:f>
                        <m:fPr>
                          <m:ctrlPr>
                            <a:rPr lang="it-IT" sz="1600" b="0" i="1" smtClean="0">
                              <a:latin typeface="Cambria Math" panose="02040503050406030204" pitchFamily="18" charset="0"/>
                            </a:rPr>
                          </m:ctrlPr>
                        </m:fPr>
                        <m:num>
                          <m:d>
                            <m:dPr>
                              <m:ctrlPr>
                                <a:rPr lang="it-IT" sz="1600" i="1">
                                  <a:latin typeface="Cambria Math" panose="02040503050406030204" pitchFamily="18" charset="0"/>
                                </a:rPr>
                              </m:ctrlPr>
                            </m:dPr>
                            <m:e>
                              <m:sSup>
                                <m:sSupPr>
                                  <m:ctrlPr>
                                    <a:rPr lang="it-IT" sz="1600" i="1">
                                      <a:latin typeface="Cambria Math" panose="02040503050406030204" pitchFamily="18" charset="0"/>
                                    </a:rPr>
                                  </m:ctrlPr>
                                </m:sSupPr>
                                <m:e>
                                  <m:r>
                                    <a:rPr lang="it-IT" sz="1600" i="1">
                                      <a:latin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𝜂𝛿</m:t>
                                  </m:r>
                                </m:sup>
                              </m:sSup>
                              <m:r>
                                <a:rPr lang="it-IT" sz="1600" i="1">
                                  <a:latin typeface="Cambria Math" panose="02040503050406030204" pitchFamily="18" charset="0"/>
                                </a:rPr>
                                <m:t>−1</m:t>
                              </m:r>
                            </m:e>
                          </m:d>
                        </m:num>
                        <m:den>
                          <m:d>
                            <m:dPr>
                              <m:ctrlPr>
                                <a:rPr lang="it-IT" sz="1600" b="0" i="1" smtClean="0">
                                  <a:latin typeface="Cambria Math" panose="02040503050406030204" pitchFamily="18" charset="0"/>
                                </a:rPr>
                              </m:ctrlPr>
                            </m:dPr>
                            <m:e>
                              <m:sSup>
                                <m:sSupPr>
                                  <m:ctrlPr>
                                    <a:rPr lang="it-IT" sz="1600" b="0" i="1" smtClean="0">
                                      <a:latin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𝜂</m:t>
                                  </m:r>
                                </m:e>
                                <m:sup>
                                  <m:r>
                                    <a:rPr lang="it-IT" sz="1600" b="0" i="1" smtClean="0">
                                      <a:latin typeface="Cambria Math" panose="02040503050406030204" pitchFamily="18" charset="0"/>
                                    </a:rPr>
                                    <m:t>2</m:t>
                                  </m:r>
                                </m:sup>
                              </m:sSup>
                              <m:r>
                                <a:rPr lang="it-IT" sz="1600" b="0" i="1" smtClean="0">
                                  <a:latin typeface="Cambria Math" panose="02040503050406030204" pitchFamily="18" charset="0"/>
                                  <a:ea typeface="Cambria Math" panose="02040503050406030204" pitchFamily="18" charset="0"/>
                                </a:rPr>
                                <m:t>𝛿</m:t>
                              </m:r>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sSup>
                                    <m:sSupPr>
                                      <m:ctrlPr>
                                        <a:rPr lang="it-IT" sz="1600" b="0" i="1" smtClean="0">
                                          <a:latin typeface="Cambria Math" panose="02040503050406030204" pitchFamily="18" charset="0"/>
                                          <a:ea typeface="Cambria Math" panose="02040503050406030204" pitchFamily="18" charset="0"/>
                                        </a:rPr>
                                      </m:ctrlPr>
                                    </m:sSupPr>
                                    <m:e>
                                      <m:r>
                                        <a:rPr lang="it-IT" sz="1600" b="0" i="1" smtClean="0">
                                          <a:latin typeface="Cambria Math" panose="02040503050406030204" pitchFamily="18" charset="0"/>
                                          <a:ea typeface="Cambria Math" panose="02040503050406030204" pitchFamily="18" charset="0"/>
                                        </a:rPr>
                                        <m:t>𝑒</m:t>
                                      </m:r>
                                    </m:e>
                                    <m:sup>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𝐶</m:t>
                                      </m:r>
                                      <m:r>
                                        <a:rPr lang="it-IT" sz="1600" i="1">
                                          <a:latin typeface="Cambria Math" panose="02040503050406030204" pitchFamily="18" charset="0"/>
                                          <a:ea typeface="Cambria Math" panose="02040503050406030204" pitchFamily="18" charset="0"/>
                                        </a:rPr>
                                        <m:t>𝜂</m:t>
                                      </m:r>
                                      <m:r>
                                        <a:rPr lang="it-IT" sz="1600" b="0" i="1" smtClean="0">
                                          <a:latin typeface="Cambria Math" panose="02040503050406030204" pitchFamily="18" charset="0"/>
                                          <a:ea typeface="Cambria Math" panose="02040503050406030204" pitchFamily="18" charset="0"/>
                                        </a:rPr>
                                        <m:t>𝛿</m:t>
                                      </m:r>
                                    </m:sup>
                                  </m:sSup>
                                </m:e>
                              </m:d>
                            </m:e>
                          </m:d>
                        </m:den>
                      </m:f>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rPr>
                        <m:t>𝑟</m:t>
                      </m:r>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𝑑</m:t>
                          </m:r>
                        </m:num>
                        <m:den>
                          <m:r>
                            <a:rPr lang="it-IT" sz="1600" b="0" i="1" smtClean="0">
                              <a:latin typeface="Cambria Math" panose="02040503050406030204" pitchFamily="18" charset="0"/>
                              <a:ea typeface="Cambria Math" panose="02040503050406030204" pitchFamily="18" charset="0"/>
                            </a:rPr>
                            <m:t>2</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𝑇</m:t>
                              </m:r>
                            </m:e>
                            <m:sub>
                              <m:r>
                                <a:rPr lang="it-IT" sz="1600" b="0" i="1" smtClean="0">
                                  <a:latin typeface="Cambria Math" panose="02040503050406030204" pitchFamily="18" charset="0"/>
                                  <a:ea typeface="Cambria Math" panose="02040503050406030204" pitchFamily="18" charset="0"/>
                                </a:rPr>
                                <m:t>𝑐</m:t>
                              </m:r>
                            </m:sub>
                          </m:sSub>
                        </m:den>
                      </m:f>
                    </m:oMath>
                  </m:oMathPara>
                </a14:m>
                <a:endParaRPr lang="en-US" sz="1600" dirty="0">
                  <a:latin typeface="Book Antiqua" panose="02040602050305030304" pitchFamily="18" charset="0"/>
                </a:endParaRPr>
              </a:p>
            </p:txBody>
          </p:sp>
        </mc:Choice>
        <mc:Fallback xmlns="">
          <p:sp>
            <p:nvSpPr>
              <p:cNvPr id="12" name="CasellaDiTesto 11">
                <a:extLst>
                  <a:ext uri="{FF2B5EF4-FFF2-40B4-BE49-F238E27FC236}">
                    <a16:creationId xmlns:a16="http://schemas.microsoft.com/office/drawing/2014/main" id="{BC007495-07E5-8408-B597-D246898E3740}"/>
                  </a:ext>
                </a:extLst>
              </p:cNvPr>
              <p:cNvSpPr txBox="1">
                <a:spLocks noRot="1" noChangeAspect="1" noMove="1" noResize="1" noEditPoints="1" noAdjustHandles="1" noChangeArrowheads="1" noChangeShapeType="1" noTextEdit="1"/>
              </p:cNvSpPr>
              <p:nvPr/>
            </p:nvSpPr>
            <p:spPr>
              <a:xfrm>
                <a:off x="261585" y="3713542"/>
                <a:ext cx="11092215" cy="2653355"/>
              </a:xfrm>
              <a:prstGeom prst="rect">
                <a:avLst/>
              </a:prstGeom>
              <a:blipFill>
                <a:blip r:embed="rId5"/>
                <a:stretch>
                  <a:fillRect l="-229" t="-952"/>
                </a:stretch>
              </a:blipFill>
            </p:spPr>
            <p:txBody>
              <a:bodyPr/>
              <a:lstStyle/>
              <a:p>
                <a:r>
                  <a:rPr lang="en-AU">
                    <a:noFill/>
                  </a:rPr>
                  <a:t> </a:t>
                </a:r>
              </a:p>
            </p:txBody>
          </p:sp>
        </mc:Fallback>
      </mc:AlternateContent>
      <p:sp>
        <p:nvSpPr>
          <p:cNvPr id="13" name="Cornice 12">
            <a:extLst>
              <a:ext uri="{FF2B5EF4-FFF2-40B4-BE49-F238E27FC236}">
                <a16:creationId xmlns:a16="http://schemas.microsoft.com/office/drawing/2014/main" id="{5A45EF81-6877-967F-103D-D8D47CC46265}"/>
              </a:ext>
            </a:extLst>
          </p:cNvPr>
          <p:cNvSpPr/>
          <p:nvPr/>
        </p:nvSpPr>
        <p:spPr>
          <a:xfrm>
            <a:off x="3535048" y="3604226"/>
            <a:ext cx="6033651" cy="1615250"/>
          </a:xfrm>
          <a:prstGeom prst="frame">
            <a:avLst>
              <a:gd name="adj1" fmla="val 507"/>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B15101B8-2D33-24A9-1103-CFB2A4390BDE}"/>
                  </a:ext>
                </a:extLst>
              </p:cNvPr>
              <p:cNvSpPr txBox="1"/>
              <p:nvPr/>
            </p:nvSpPr>
            <p:spPr>
              <a:xfrm>
                <a:off x="261586" y="1463846"/>
                <a:ext cx="11666475" cy="1885388"/>
              </a:xfrm>
              <a:prstGeom prst="rect">
                <a:avLst/>
              </a:prstGeom>
              <a:noFill/>
            </p:spPr>
            <p:txBody>
              <a:bodyPr wrap="square" rtlCol="0">
                <a:spAutoFit/>
              </a:bodyPr>
              <a:lstStyle/>
              <a:p>
                <a:pPr>
                  <a:lnSpc>
                    <a:spcPct val="150000"/>
                  </a:lnSpc>
                </a:pPr>
                <a:r>
                  <a:rPr lang="en-IE" sz="1600" dirty="0">
                    <a:latin typeface="Book Antiqua" panose="02040602050305030304" pitchFamily="18" charset="0"/>
                  </a:rPr>
                  <a:t>Now, consider a Control Horizon </a:t>
                </a:r>
                <a14:m>
                  <m:oMath xmlns:m="http://schemas.openxmlformats.org/officeDocument/2006/math">
                    <m:sSub>
                      <m:sSubPr>
                        <m:ctrlPr>
                          <a:rPr lang="en-IE" sz="1600" i="1" smtClean="0">
                            <a:latin typeface="Cambria Math" panose="02040503050406030204" pitchFamily="18" charset="0"/>
                          </a:rPr>
                        </m:ctrlPr>
                      </m:sSubPr>
                      <m:e>
                        <m:r>
                          <a:rPr lang="it-IT" sz="1600" b="0" i="1" smtClean="0">
                            <a:latin typeface="Cambria Math" panose="02040503050406030204" pitchFamily="18" charset="0"/>
                          </a:rPr>
                          <m:t>𝑇</m:t>
                        </m:r>
                      </m:e>
                      <m:sub>
                        <m:r>
                          <a:rPr lang="it-IT" sz="1600" b="0" i="1" smtClean="0">
                            <a:latin typeface="Cambria Math" panose="02040503050406030204" pitchFamily="18" charset="0"/>
                          </a:rPr>
                          <m:t>𝑐</m:t>
                        </m:r>
                      </m:sub>
                    </m:sSub>
                    <m:r>
                      <a:rPr lang="it-IT" sz="1600" b="0" i="1" smtClean="0">
                        <a:latin typeface="Cambria Math" panose="02040503050406030204" pitchFamily="18" charset="0"/>
                      </a:rPr>
                      <m:t>=</m:t>
                    </m:r>
                    <m:r>
                      <a:rPr lang="it-IT" sz="1600" b="0" i="1" smtClean="0">
                        <a:latin typeface="Cambria Math" panose="02040503050406030204" pitchFamily="18" charset="0"/>
                      </a:rPr>
                      <m:t>𝐶</m:t>
                    </m:r>
                    <m:r>
                      <a:rPr lang="it-IT" sz="1600" b="0" i="1" smtClean="0">
                        <a:latin typeface="Cambria Math" panose="02040503050406030204" pitchFamily="18" charset="0"/>
                        <a:ea typeface="Cambria Math" panose="02040503050406030204" pitchFamily="18" charset="0"/>
                      </a:rPr>
                      <m:t>𝛿</m:t>
                    </m:r>
                  </m:oMath>
                </a14:m>
                <a:r>
                  <a:rPr lang="en-IE" sz="1600" dirty="0">
                    <a:latin typeface="Book Antiqua" panose="02040602050305030304" pitchFamily="18" charset="0"/>
                  </a:rPr>
                  <a:t> and a Preview Horizon </a:t>
                </a:r>
                <a14:m>
                  <m:oMath xmlns:m="http://schemas.openxmlformats.org/officeDocument/2006/math">
                    <m:sSub>
                      <m:sSubPr>
                        <m:ctrlPr>
                          <a:rPr lang="en-IE" sz="1600" i="1">
                            <a:latin typeface="Cambria Math" panose="02040503050406030204" pitchFamily="18" charset="0"/>
                          </a:rPr>
                        </m:ctrlPr>
                      </m:sSubPr>
                      <m:e>
                        <m:r>
                          <a:rPr lang="it-IT" sz="1600" i="1">
                            <a:latin typeface="Cambria Math" panose="02040503050406030204" pitchFamily="18" charset="0"/>
                          </a:rPr>
                          <m:t>𝑇</m:t>
                        </m:r>
                      </m:e>
                      <m:sub>
                        <m:r>
                          <a:rPr lang="it-IT" sz="1600" b="0" i="1" smtClean="0">
                            <a:latin typeface="Cambria Math" panose="02040503050406030204" pitchFamily="18" charset="0"/>
                          </a:rPr>
                          <m:t>𝑝</m:t>
                        </m:r>
                      </m:sub>
                    </m:sSub>
                    <m:r>
                      <a:rPr lang="it-IT" sz="1600" i="1">
                        <a:latin typeface="Cambria Math" panose="02040503050406030204" pitchFamily="18" charset="0"/>
                      </a:rPr>
                      <m:t>=</m:t>
                    </m:r>
                    <m:r>
                      <a:rPr lang="it-IT" sz="1600" b="0" i="1" smtClean="0">
                        <a:latin typeface="Cambria Math" panose="02040503050406030204" pitchFamily="18" charset="0"/>
                      </a:rPr>
                      <m:t>𝑃</m:t>
                    </m:r>
                    <m:r>
                      <a:rPr lang="it-IT" sz="1600" i="1">
                        <a:latin typeface="Cambria Math" panose="02040503050406030204" pitchFamily="18" charset="0"/>
                        <a:ea typeface="Cambria Math" panose="02040503050406030204" pitchFamily="18" charset="0"/>
                      </a:rPr>
                      <m:t>𝛿</m:t>
                    </m:r>
                  </m:oMath>
                </a14:m>
                <a:r>
                  <a:rPr lang="en-IE" sz="1600" dirty="0">
                    <a:latin typeface="Book Antiqua" panose="02040602050305030304" pitchFamily="18" charset="0"/>
                  </a:rPr>
                  <a:t>, with </a:t>
                </a:r>
                <a14:m>
                  <m:oMath xmlns:m="http://schemas.openxmlformats.org/officeDocument/2006/math">
                    <m:r>
                      <a:rPr lang="it-IT" sz="1600" b="0" i="1" smtClean="0">
                        <a:latin typeface="Cambria Math" panose="02040503050406030204" pitchFamily="18" charset="0"/>
                      </a:rPr>
                      <m:t>𝐶</m:t>
                    </m:r>
                    <m:r>
                      <a:rPr lang="it-IT" sz="1600" b="0" i="1" smtClean="0">
                        <a:latin typeface="Cambria Math" panose="02040503050406030204" pitchFamily="18" charset="0"/>
                      </a:rPr>
                      <m:t>&lt;</m:t>
                    </m:r>
                    <m:r>
                      <a:rPr lang="it-IT" sz="1600" b="0" i="1" smtClean="0">
                        <a:latin typeface="Cambria Math" panose="02040503050406030204" pitchFamily="18" charset="0"/>
                      </a:rPr>
                      <m:t>𝑃</m:t>
                    </m:r>
                    <m:r>
                      <a:rPr lang="it-IT" sz="1600" b="0" i="1" smtClean="0">
                        <a:latin typeface="Cambria Math" panose="02040503050406030204" pitchFamily="18" charset="0"/>
                      </a:rPr>
                      <m:t>.</m:t>
                    </m:r>
                  </m:oMath>
                </a14:m>
                <a:endParaRPr lang="en-IE" sz="1600" dirty="0">
                  <a:latin typeface="Book Antiqua" panose="02040602050305030304" pitchFamily="18" charset="0"/>
                </a:endParaRPr>
              </a:p>
              <a:p>
                <a:pPr>
                  <a:lnSpc>
                    <a:spcPct val="150000"/>
                  </a:lnSpc>
                </a:pPr>
                <a:r>
                  <a:rPr lang="en-IE" sz="1600" dirty="0">
                    <a:latin typeface="Book Antiqua" panose="02040602050305030304" pitchFamily="18" charset="0"/>
                  </a:rPr>
                  <a:t>The constraint equation becomes:</a:t>
                </a:r>
              </a:p>
              <a:p>
                <a:pPr/>
                <a14:m>
                  <m:oMathPara xmlns:m="http://schemas.openxmlformats.org/officeDocument/2006/math">
                    <m:oMathParaPr>
                      <m:jc m:val="centerGroup"/>
                    </m:oMathParaPr>
                    <m:oMath xmlns:m="http://schemas.openxmlformats.org/officeDocument/2006/math">
                      <m:nary>
                        <m:naryPr>
                          <m:chr m:val="∑"/>
                          <m:ctrlPr>
                            <a:rPr lang="en-US" sz="1600" i="1">
                              <a:latin typeface="Cambria Math" panose="02040503050406030204" pitchFamily="18" charset="0"/>
                            </a:rPr>
                          </m:ctrlPr>
                        </m:naryPr>
                        <m:sub>
                          <m:r>
                            <m:rPr>
                              <m:brk m:alnAt="23"/>
                            </m:rPr>
                            <a:rPr lang="it-IT" sz="1600" i="1">
                              <a:latin typeface="Cambria Math" panose="02040503050406030204" pitchFamily="18" charset="0"/>
                            </a:rPr>
                            <m:t>𝐼</m:t>
                          </m:r>
                          <m:r>
                            <a:rPr lang="it-IT" sz="1600" i="1">
                              <a:latin typeface="Cambria Math" panose="02040503050406030204" pitchFamily="18" charset="0"/>
                            </a:rPr>
                            <m:t>=0</m:t>
                          </m:r>
                        </m:sub>
                        <m:sup>
                          <m:r>
                            <a:rPr lang="it-IT" sz="1600" i="1">
                              <a:latin typeface="Cambria Math" panose="02040503050406030204" pitchFamily="18" charset="0"/>
                            </a:rPr>
                            <m:t>𝐶</m:t>
                          </m:r>
                          <m:r>
                            <a:rPr lang="it-IT" sz="1600" i="1">
                              <a:latin typeface="Cambria Math" panose="02040503050406030204" pitchFamily="18" charset="0"/>
                            </a:rPr>
                            <m:t>−1</m:t>
                          </m:r>
                        </m:sup>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it-IT" sz="1600" i="1">
                                      <a:latin typeface="Cambria Math" panose="02040503050406030204" pitchFamily="18" charset="0"/>
                                    </a:rPr>
                                    <m:t>𝑧</m:t>
                                  </m:r>
                                </m:e>
                              </m:acc>
                            </m:e>
                            <m:sub>
                              <m:r>
                                <a:rPr lang="it-IT" sz="1600" i="1">
                                  <a:latin typeface="Cambria Math" panose="02040503050406030204" pitchFamily="18" charset="0"/>
                                </a:rPr>
                                <m:t>𝑘</m:t>
                              </m:r>
                              <m:r>
                                <a:rPr lang="it-IT" sz="1600" i="1">
                                  <a:latin typeface="Cambria Math" panose="02040503050406030204" pitchFamily="18" charset="0"/>
                                </a:rPr>
                                <m:t>+1</m:t>
                              </m:r>
                            </m:sub>
                          </m:sSub>
                          <m:sSup>
                            <m:sSupPr>
                              <m:ctrlPr>
                                <a:rPr lang="en-US" sz="1600" i="1">
                                  <a:latin typeface="Cambria Math" panose="02040503050406030204" pitchFamily="18" charset="0"/>
                                </a:rPr>
                              </m:ctrlPr>
                            </m:sSupPr>
                            <m:e>
                              <m:r>
                                <a:rPr lang="it-IT" sz="1600" i="1">
                                  <a:latin typeface="Cambria Math" panose="02040503050406030204" pitchFamily="18" charset="0"/>
                                </a:rPr>
                                <m:t>𝑒</m:t>
                              </m:r>
                            </m:e>
                            <m:sup>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𝜂𝛿</m:t>
                              </m:r>
                              <m:r>
                                <a:rPr lang="it-IT" sz="1600" i="1">
                                  <a:latin typeface="Cambria Math" panose="02040503050406030204" pitchFamily="18" charset="0"/>
                                  <a:ea typeface="Cambria Math" panose="02040503050406030204" pitchFamily="18" charset="0"/>
                                </a:rPr>
                                <m:t>𝑖</m:t>
                              </m:r>
                            </m:sup>
                          </m:sSup>
                          <m:r>
                            <a:rPr lang="it-IT" sz="1600" i="1">
                              <a:latin typeface="Cambria Math" panose="02040503050406030204" pitchFamily="18" charset="0"/>
                            </a:rPr>
                            <m:t>=−</m:t>
                          </m:r>
                          <m:nary>
                            <m:naryPr>
                              <m:chr m:val="∑"/>
                              <m:ctrlPr>
                                <a:rPr lang="it-IT" sz="1600" i="1">
                                  <a:latin typeface="Cambria Math" panose="02040503050406030204" pitchFamily="18" charset="0"/>
                                </a:rPr>
                              </m:ctrlPr>
                            </m:naryPr>
                            <m:sub>
                              <m:r>
                                <m:rPr>
                                  <m:brk m:alnAt="23"/>
                                </m:rP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𝐶</m:t>
                              </m:r>
                            </m:sub>
                            <m:sup>
                              <m:r>
                                <a:rPr lang="it-IT" sz="1600" i="1">
                                  <a:latin typeface="Cambria Math" panose="02040503050406030204" pitchFamily="18" charset="0"/>
                                </a:rPr>
                                <m:t>𝑃</m:t>
                              </m:r>
                              <m:r>
                                <a:rPr lang="it-IT" sz="1600" i="1">
                                  <a:latin typeface="Cambria Math" panose="02040503050406030204" pitchFamily="18" charset="0"/>
                                </a:rPr>
                                <m:t>−1</m:t>
                              </m:r>
                            </m:sup>
                            <m:e>
                              <m:sSub>
                                <m:sSubPr>
                                  <m:ctrlPr>
                                    <a:rPr lang="it-IT" sz="1600" i="1">
                                      <a:latin typeface="Cambria Math" panose="02040503050406030204" pitchFamily="18" charset="0"/>
                                    </a:rPr>
                                  </m:ctrlPr>
                                </m:sSubPr>
                                <m:e>
                                  <m:acc>
                                    <m:accPr>
                                      <m:chr m:val="̇"/>
                                      <m:ctrlPr>
                                        <a:rPr lang="it-IT" sz="1600" i="1">
                                          <a:latin typeface="Cambria Math" panose="02040503050406030204" pitchFamily="18" charset="0"/>
                                        </a:rPr>
                                      </m:ctrlPr>
                                    </m:accPr>
                                    <m:e>
                                      <m:acc>
                                        <m:accPr>
                                          <m:chr m:val="̃"/>
                                          <m:ctrlPr>
                                            <a:rPr lang="it-IT" sz="1600" i="1">
                                              <a:latin typeface="Cambria Math" panose="02040503050406030204" pitchFamily="18" charset="0"/>
                                            </a:rPr>
                                          </m:ctrlPr>
                                        </m:accPr>
                                        <m:e>
                                          <m:r>
                                            <a:rPr lang="it-IT" sz="1600" i="1">
                                              <a:latin typeface="Cambria Math" panose="02040503050406030204" pitchFamily="18" charset="0"/>
                                            </a:rPr>
                                            <m:t>𝑧</m:t>
                                          </m:r>
                                        </m:e>
                                      </m:acc>
                                    </m:e>
                                  </m:acc>
                                </m:e>
                                <m:sub>
                                  <m:r>
                                    <a:rPr lang="it-IT" sz="1600" i="1">
                                      <a:latin typeface="Cambria Math" panose="02040503050406030204" pitchFamily="18" charset="0"/>
                                    </a:rPr>
                                    <m:t>𝑘</m:t>
                                  </m:r>
                                  <m:r>
                                    <a:rPr lang="it-IT" sz="1600" i="1">
                                      <a:latin typeface="Cambria Math" panose="02040503050406030204" pitchFamily="18" charset="0"/>
                                    </a:rPr>
                                    <m:t>+1</m:t>
                                  </m:r>
                                </m:sub>
                              </m:sSub>
                              <m:sSup>
                                <m:sSupPr>
                                  <m:ctrlPr>
                                    <a:rPr lang="en-US" sz="1600" i="1">
                                      <a:latin typeface="Cambria Math" panose="02040503050406030204" pitchFamily="18" charset="0"/>
                                    </a:rPr>
                                  </m:ctrlPr>
                                </m:sSupPr>
                                <m:e>
                                  <m:r>
                                    <a:rPr lang="it-IT" sz="1600" i="1">
                                      <a:latin typeface="Cambria Math" panose="02040503050406030204" pitchFamily="18" charset="0"/>
                                    </a:rPr>
                                    <m:t>𝑒</m:t>
                                  </m:r>
                                </m:e>
                                <m:sup>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𝜂𝛿</m:t>
                                  </m:r>
                                  <m:r>
                                    <a:rPr lang="it-IT" sz="1600" i="1">
                                      <a:latin typeface="Cambria Math" panose="02040503050406030204" pitchFamily="18" charset="0"/>
                                      <a:ea typeface="Cambria Math" panose="02040503050406030204" pitchFamily="18" charset="0"/>
                                    </a:rPr>
                                    <m:t>𝑖</m:t>
                                  </m:r>
                                </m:sup>
                              </m:sSup>
                              <m:r>
                                <a:rPr lang="it-IT" sz="1600" i="1">
                                  <a:latin typeface="Cambria Math" panose="02040503050406030204" pitchFamily="18" charset="0"/>
                                  <a:ea typeface="Cambria Math" panose="02040503050406030204" pitchFamily="18" charset="0"/>
                                </a:rPr>
                                <m:t>+</m:t>
                              </m:r>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𝜂</m:t>
                                  </m:r>
                                </m:num>
                                <m:den>
                                  <m:r>
                                    <a:rPr lang="it-IT" sz="1600" i="1">
                                      <a:latin typeface="Cambria Math" panose="02040503050406030204" pitchFamily="18" charset="0"/>
                                      <a:ea typeface="Cambria Math" panose="02040503050406030204" pitchFamily="18" charset="0"/>
                                    </a:rPr>
                                    <m:t>1−</m:t>
                                  </m:r>
                                  <m:sSup>
                                    <m:sSupPr>
                                      <m:ctrlPr>
                                        <a:rPr lang="en-US" sz="1600" i="1">
                                          <a:latin typeface="Cambria Math" panose="02040503050406030204" pitchFamily="18" charset="0"/>
                                        </a:rPr>
                                      </m:ctrlPr>
                                    </m:sSupPr>
                                    <m:e>
                                      <m:r>
                                        <a:rPr lang="it-IT" sz="1600" i="1">
                                          <a:latin typeface="Cambria Math" panose="02040503050406030204" pitchFamily="18" charset="0"/>
                                        </a:rPr>
                                        <m:t>𝑒</m:t>
                                      </m:r>
                                    </m:e>
                                    <m:sup>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𝜂𝛿</m:t>
                                      </m:r>
                                    </m:sup>
                                  </m:sSup>
                                </m:den>
                              </m:f>
                              <m:d>
                                <m:dPr>
                                  <m:ctrlPr>
                                    <a:rPr lang="it-IT" sz="1600" i="1">
                                      <a:latin typeface="Cambria Math" panose="02040503050406030204" pitchFamily="18" charset="0"/>
                                      <a:ea typeface="Cambria Math" panose="02040503050406030204" pitchFamily="18" charset="0"/>
                                    </a:rPr>
                                  </m:ctrlPr>
                                </m:dPr>
                                <m:e>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𝑢</m:t>
                                      </m:r>
                                    </m:sub>
                                    <m:sup>
                                      <m:r>
                                        <a:rPr lang="it-IT" sz="1600" i="1">
                                          <a:latin typeface="Cambria Math" panose="02040503050406030204" pitchFamily="18" charset="0"/>
                                          <a:ea typeface="Cambria Math" panose="02040503050406030204" pitchFamily="18" charset="0"/>
                                        </a:rPr>
                                        <m:t>𝑘</m:t>
                                      </m:r>
                                    </m:sup>
                                  </m:sSubSup>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𝑧</m:t>
                                      </m:r>
                                    </m:e>
                                    <m:sub>
                                      <m:r>
                                        <a:rPr lang="it-IT" sz="1600" i="1">
                                          <a:latin typeface="Cambria Math" panose="02040503050406030204" pitchFamily="18" charset="0"/>
                                          <a:ea typeface="Cambria Math" panose="02040503050406030204" pitchFamily="18" charset="0"/>
                                        </a:rPr>
                                        <m:t>𝑘</m:t>
                                      </m:r>
                                    </m:sub>
                                  </m:sSub>
                                  <m:r>
                                    <a:rPr lang="it-IT" sz="1600" i="1">
                                      <a:latin typeface="Cambria Math" panose="02040503050406030204" pitchFamily="18" charset="0"/>
                                      <a:ea typeface="Cambria Math" panose="02040503050406030204" pitchFamily="18" charset="0"/>
                                    </a:rPr>
                                    <m:t>+</m:t>
                                  </m:r>
                                  <m:f>
                                    <m:fPr>
                                      <m:ctrlPr>
                                        <a:rPr lang="it-IT" sz="1600" i="1">
                                          <a:latin typeface="Cambria Math" panose="02040503050406030204" pitchFamily="18" charset="0"/>
                                          <a:ea typeface="Cambria Math" panose="02040503050406030204" pitchFamily="18" charset="0"/>
                                        </a:rPr>
                                      </m:ctrlPr>
                                    </m:fPr>
                                    <m:num>
                                      <m:sSub>
                                        <m:sSubPr>
                                          <m:ctrlPr>
                                            <a:rPr lang="it-IT" sz="1600" i="1">
                                              <a:latin typeface="Cambria Math" panose="02040503050406030204" pitchFamily="18" charset="0"/>
                                              <a:ea typeface="Cambria Math" panose="02040503050406030204" pitchFamily="18" charset="0"/>
                                            </a:rPr>
                                          </m:ctrlPr>
                                        </m:sSubPr>
                                        <m:e>
                                          <m:acc>
                                            <m:accPr>
                                              <m:chr m:val="̃"/>
                                              <m:ctrlPr>
                                                <a:rPr lang="it-IT" sz="1600" i="1">
                                                  <a:latin typeface="Cambria Math" panose="02040503050406030204" pitchFamily="18" charset="0"/>
                                                  <a:ea typeface="Cambria Math" panose="02040503050406030204" pitchFamily="18" charset="0"/>
                                                </a:rPr>
                                              </m:ctrlPr>
                                            </m:accPr>
                                            <m:e>
                                              <m:r>
                                                <a:rPr lang="it-IT" sz="1600" i="1">
                                                  <a:latin typeface="Cambria Math" panose="02040503050406030204" pitchFamily="18" charset="0"/>
                                                  <a:ea typeface="Cambria Math" panose="02040503050406030204" pitchFamily="18" charset="0"/>
                                                </a:rPr>
                                                <m:t>𝑤</m:t>
                                              </m:r>
                                            </m:e>
                                          </m:acc>
                                        </m:e>
                                        <m:sub>
                                          <m:r>
                                            <a:rPr lang="it-IT" sz="1600" i="1">
                                              <a:latin typeface="Cambria Math" panose="02040503050406030204" pitchFamily="18" charset="0"/>
                                              <a:ea typeface="Cambria Math" panose="02040503050406030204" pitchFamily="18" charset="0"/>
                                            </a:rPr>
                                            <m:t>𝑛</m:t>
                                          </m:r>
                                        </m:sub>
                                      </m:sSub>
                                    </m:num>
                                    <m:den>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𝜂</m:t>
                                          </m:r>
                                        </m:e>
                                        <m:sup>
                                          <m:r>
                                            <a:rPr lang="it-IT" sz="1600" i="1">
                                              <a:latin typeface="Cambria Math" panose="02040503050406030204" pitchFamily="18" charset="0"/>
                                              <a:ea typeface="Cambria Math" panose="02040503050406030204" pitchFamily="18" charset="0"/>
                                            </a:rPr>
                                            <m:t>2</m:t>
                                          </m:r>
                                        </m:sup>
                                      </m:sSup>
                                    </m:den>
                                  </m:f>
                                </m:e>
                              </m:d>
                            </m:e>
                          </m:nary>
                        </m:e>
                      </m:nary>
                    </m:oMath>
                  </m:oMathPara>
                </a14:m>
                <a:endParaRPr lang="en-IE" sz="1600" dirty="0">
                  <a:latin typeface="Book Antiqua" panose="02040602050305030304" pitchFamily="18" charset="0"/>
                </a:endParaRPr>
              </a:p>
              <a:p>
                <a:pPr>
                  <a:lnSpc>
                    <a:spcPct val="150000"/>
                  </a:lnSpc>
                </a:pPr>
                <a:r>
                  <a:rPr lang="en-IE" sz="1600" dirty="0">
                    <a:latin typeface="Book Antiqua" panose="02040602050305030304" pitchFamily="18" charset="0"/>
                  </a:rPr>
                  <a:t>where </a:t>
                </a:r>
                <a14:m>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acc>
                          <m:accPr>
                            <m:chr m:val="̃"/>
                            <m:ctrlPr>
                              <a:rPr lang="it-IT" sz="1600" i="1">
                                <a:latin typeface="Cambria Math" panose="02040503050406030204" pitchFamily="18" charset="0"/>
                                <a:ea typeface="Cambria Math" panose="02040503050406030204" pitchFamily="18" charset="0"/>
                              </a:rPr>
                            </m:ctrlPr>
                          </m:accPr>
                          <m:e>
                            <m:r>
                              <a:rPr lang="it-IT" sz="1600" i="1">
                                <a:latin typeface="Cambria Math" panose="02040503050406030204" pitchFamily="18" charset="0"/>
                                <a:ea typeface="Cambria Math" panose="02040503050406030204" pitchFamily="18" charset="0"/>
                              </a:rPr>
                              <m:t>𝑤</m:t>
                            </m:r>
                          </m:e>
                        </m:acc>
                      </m:e>
                      <m:sub>
                        <m:r>
                          <a:rPr lang="it-IT" sz="1600" i="1">
                            <a:latin typeface="Cambria Math" panose="02040503050406030204" pitchFamily="18" charset="0"/>
                            <a:ea typeface="Cambria Math" panose="02040503050406030204" pitchFamily="18" charset="0"/>
                          </a:rPr>
                          <m:t>𝑛</m:t>
                        </m:r>
                      </m:sub>
                    </m:sSub>
                  </m:oMath>
                </a14:m>
                <a:r>
                  <a:rPr lang="en-IE" sz="1600" dirty="0">
                    <a:latin typeface="Book Antiqua" panose="02040602050305030304" pitchFamily="18" charset="0"/>
                  </a:rPr>
                  <a:t> is the mean value of the disturbance.</a:t>
                </a:r>
              </a:p>
            </p:txBody>
          </p:sp>
        </mc:Choice>
        <mc:Fallback xmlns="">
          <p:sp>
            <p:nvSpPr>
              <p:cNvPr id="14" name="CasellaDiTesto 13">
                <a:extLst>
                  <a:ext uri="{FF2B5EF4-FFF2-40B4-BE49-F238E27FC236}">
                    <a16:creationId xmlns:a16="http://schemas.microsoft.com/office/drawing/2014/main" id="{B15101B8-2D33-24A9-1103-CFB2A4390BDE}"/>
                  </a:ext>
                </a:extLst>
              </p:cNvPr>
              <p:cNvSpPr txBox="1">
                <a:spLocks noRot="1" noChangeAspect="1" noMove="1" noResize="1" noEditPoints="1" noAdjustHandles="1" noChangeArrowheads="1" noChangeShapeType="1" noTextEdit="1"/>
              </p:cNvSpPr>
              <p:nvPr/>
            </p:nvSpPr>
            <p:spPr>
              <a:xfrm>
                <a:off x="261586" y="1463846"/>
                <a:ext cx="11666475" cy="1885388"/>
              </a:xfrm>
              <a:prstGeom prst="rect">
                <a:avLst/>
              </a:prstGeom>
              <a:blipFill>
                <a:blip r:embed="rId6"/>
                <a:stretch>
                  <a:fillRect l="-313" b="-3236"/>
                </a:stretch>
              </a:blipFill>
            </p:spPr>
            <p:txBody>
              <a:bodyPr/>
              <a:lstStyle/>
              <a:p>
                <a:r>
                  <a:rPr lang="en-US">
                    <a:noFill/>
                  </a:rPr>
                  <a:t> </a:t>
                </a:r>
              </a:p>
            </p:txBody>
          </p:sp>
        </mc:Fallback>
      </mc:AlternateContent>
    </p:spTree>
    <p:extLst>
      <p:ext uri="{BB962C8B-B14F-4D97-AF65-F5344CB8AC3E}">
        <p14:creationId xmlns:p14="http://schemas.microsoft.com/office/powerpoint/2010/main" val="345011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56835B1C-D96C-0448-96F6-E8EE02C878E9}"/>
              </a:ext>
            </a:extLst>
          </p:cNvPr>
          <p:cNvPicPr>
            <a:picLocks noChangeAspect="1"/>
          </p:cNvPicPr>
          <p:nvPr/>
        </p:nvPicPr>
        <p:blipFill>
          <a:blip r:embed="rId3"/>
          <a:stretch>
            <a:fillRect/>
          </a:stretch>
        </p:blipFill>
        <p:spPr>
          <a:xfrm>
            <a:off x="3629247" y="-192395"/>
            <a:ext cx="9049063" cy="1076542"/>
          </a:xfrm>
          <a:prstGeom prst="rect">
            <a:avLst/>
          </a:prstGeom>
        </p:spPr>
      </p:pic>
      <p:pic>
        <p:nvPicPr>
          <p:cNvPr id="48" name="Immagine 47">
            <a:extLst>
              <a:ext uri="{FF2B5EF4-FFF2-40B4-BE49-F238E27FC236}">
                <a16:creationId xmlns:a16="http://schemas.microsoft.com/office/drawing/2014/main" id="{BB3BE06B-306F-8C4B-B974-8A1F533D3FDE}"/>
              </a:ext>
            </a:extLst>
          </p:cNvPr>
          <p:cNvPicPr>
            <a:picLocks noChangeAspect="1"/>
          </p:cNvPicPr>
          <p:nvPr/>
        </p:nvPicPr>
        <p:blipFill rotWithShape="1">
          <a:blip r:embed="rId3"/>
          <a:srcRect l="51185" r="29706"/>
          <a:stretch/>
        </p:blipFill>
        <p:spPr>
          <a:xfrm>
            <a:off x="-577445" y="-207251"/>
            <a:ext cx="1226287" cy="1076542"/>
          </a:xfrm>
          <a:prstGeom prst="rect">
            <a:avLst/>
          </a:prstGeom>
        </p:spPr>
      </p:pic>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610600" y="6492875"/>
            <a:ext cx="2743200" cy="365125"/>
          </a:xfrm>
        </p:spPr>
        <p:txBody>
          <a:bodyPr/>
          <a:lstStyle/>
          <a:p>
            <a:fld id="{DC37C2B9-A872-A944-AEE9-F3A7BF297768}" type="slidenum">
              <a:rPr lang="it-IT" smtClean="0"/>
              <a:t>16</a:t>
            </a:fld>
            <a:endParaRPr lang="it-IT"/>
          </a:p>
        </p:txBody>
      </p:sp>
      <p:sp>
        <p:nvSpPr>
          <p:cNvPr id="18" name="Segnaposto piè di pagina 17">
            <a:extLst>
              <a:ext uri="{FF2B5EF4-FFF2-40B4-BE49-F238E27FC236}">
                <a16:creationId xmlns:a16="http://schemas.microsoft.com/office/drawing/2014/main" id="{70C5C5A6-7008-C849-83F7-7B3E0395F688}"/>
              </a:ext>
            </a:extLst>
          </p:cNvPr>
          <p:cNvSpPr>
            <a:spLocks noGrp="1"/>
          </p:cNvSpPr>
          <p:nvPr>
            <p:ph type="ftr" sz="quarter" idx="11"/>
          </p:nvPr>
        </p:nvSpPr>
        <p:spPr>
          <a:xfrm>
            <a:off x="3003430" y="6370727"/>
            <a:ext cx="4114800" cy="365125"/>
          </a:xfrm>
        </p:spPr>
        <p:txBody>
          <a:bodyPr/>
          <a:lstStyle/>
          <a:p>
            <a:r>
              <a:rPr lang="it-IT"/>
              <a:t>AMR - Baldisseri, Maiani, Ripamonti</a:t>
            </a:r>
          </a:p>
        </p:txBody>
      </p:sp>
      <p:sp>
        <p:nvSpPr>
          <p:cNvPr id="47" name="Cornice 46">
            <a:extLst>
              <a:ext uri="{FF2B5EF4-FFF2-40B4-BE49-F238E27FC236}">
                <a16:creationId xmlns:a16="http://schemas.microsoft.com/office/drawing/2014/main" id="{6650DC72-6299-1F4F-BE99-7D9FA0580F2B}"/>
              </a:ext>
            </a:extLst>
          </p:cNvPr>
          <p:cNvSpPr/>
          <p:nvPr/>
        </p:nvSpPr>
        <p:spPr>
          <a:xfrm>
            <a:off x="589541" y="122148"/>
            <a:ext cx="3119430" cy="761999"/>
          </a:xfrm>
          <a:prstGeom prst="frame">
            <a:avLst/>
          </a:prstGeom>
          <a:solidFill>
            <a:srgbClr val="FAE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highlight>
                <a:srgbClr val="FFFF00"/>
              </a:highlight>
            </a:endParaRPr>
          </a:p>
        </p:txBody>
      </p:sp>
      <p:sp>
        <p:nvSpPr>
          <p:cNvPr id="50" name="CasellaDiTesto 49">
            <a:extLst>
              <a:ext uri="{FF2B5EF4-FFF2-40B4-BE49-F238E27FC236}">
                <a16:creationId xmlns:a16="http://schemas.microsoft.com/office/drawing/2014/main" id="{D211A3BA-7F33-CC4E-AF89-972CDA3DCB5A}"/>
              </a:ext>
            </a:extLst>
          </p:cNvPr>
          <p:cNvSpPr txBox="1"/>
          <p:nvPr/>
        </p:nvSpPr>
        <p:spPr>
          <a:xfrm>
            <a:off x="-271322" y="267870"/>
            <a:ext cx="4750057" cy="523220"/>
          </a:xfrm>
          <a:prstGeom prst="rect">
            <a:avLst/>
          </a:prstGeom>
          <a:noFill/>
        </p:spPr>
        <p:txBody>
          <a:bodyPr wrap="square" rtlCol="0">
            <a:spAutoFit/>
          </a:bodyPr>
          <a:lstStyle/>
          <a:p>
            <a:pPr algn="ctr"/>
            <a:r>
              <a:rPr lang="it-IT" sz="2800">
                <a:latin typeface="Book Antiqua" panose="02040602050305030304" pitchFamily="18" charset="0"/>
              </a:rPr>
              <a:t>SIMULATIONS</a:t>
            </a:r>
          </a:p>
        </p:txBody>
      </p:sp>
      <p:sp>
        <p:nvSpPr>
          <p:cNvPr id="8" name="CasellaDiTesto 7">
            <a:extLst>
              <a:ext uri="{FF2B5EF4-FFF2-40B4-BE49-F238E27FC236}">
                <a16:creationId xmlns:a16="http://schemas.microsoft.com/office/drawing/2014/main" id="{6C8E499F-AA30-D65C-2A0C-2FCE1553BB68}"/>
              </a:ext>
            </a:extLst>
          </p:cNvPr>
          <p:cNvSpPr txBox="1"/>
          <p:nvPr/>
        </p:nvSpPr>
        <p:spPr>
          <a:xfrm>
            <a:off x="186435" y="1228815"/>
            <a:ext cx="6702105" cy="400110"/>
          </a:xfrm>
          <a:prstGeom prst="rect">
            <a:avLst/>
          </a:prstGeom>
          <a:noFill/>
        </p:spPr>
        <p:txBody>
          <a:bodyPr wrap="square" rtlCol="0">
            <a:spAutoFit/>
          </a:bodyPr>
          <a:lstStyle/>
          <a:p>
            <a:r>
              <a:rPr lang="en-US" sz="2000" b="1">
                <a:latin typeface="Book Antiqua" panose="02040602050305030304" pitchFamily="18" charset="0"/>
              </a:rPr>
              <a:t>Parameters</a:t>
            </a:r>
          </a:p>
        </p:txBody>
      </p:sp>
      <p:cxnSp>
        <p:nvCxnSpPr>
          <p:cNvPr id="9" name="Connettore 1 8">
            <a:extLst>
              <a:ext uri="{FF2B5EF4-FFF2-40B4-BE49-F238E27FC236}">
                <a16:creationId xmlns:a16="http://schemas.microsoft.com/office/drawing/2014/main" id="{8F786D51-3450-373E-4065-455C94226FCB}"/>
              </a:ext>
            </a:extLst>
          </p:cNvPr>
          <p:cNvCxnSpPr>
            <a:cxnSpLocks/>
          </p:cNvCxnSpPr>
          <p:nvPr/>
        </p:nvCxnSpPr>
        <p:spPr>
          <a:xfrm>
            <a:off x="153314" y="1631309"/>
            <a:ext cx="371561" cy="0"/>
          </a:xfrm>
          <a:prstGeom prst="line">
            <a:avLst/>
          </a:prstGeom>
          <a:ln>
            <a:solidFill>
              <a:srgbClr val="FAE17D"/>
            </a:solidFill>
          </a:ln>
        </p:spPr>
        <p:style>
          <a:lnRef idx="3">
            <a:schemeClr val="accent1"/>
          </a:lnRef>
          <a:fillRef idx="0">
            <a:schemeClr val="accent1"/>
          </a:fillRef>
          <a:effectRef idx="2">
            <a:schemeClr val="accent1"/>
          </a:effectRef>
          <a:fontRef idx="minor">
            <a:schemeClr val="tx1"/>
          </a:fontRef>
        </p:style>
      </p:cxnSp>
      <p:sp>
        <p:nvSpPr>
          <p:cNvPr id="10" name="CasellaDiTesto 9">
            <a:extLst>
              <a:ext uri="{FF2B5EF4-FFF2-40B4-BE49-F238E27FC236}">
                <a16:creationId xmlns:a16="http://schemas.microsoft.com/office/drawing/2014/main" id="{04112092-3CE5-C8E6-F335-E4A08B133473}"/>
              </a:ext>
            </a:extLst>
          </p:cNvPr>
          <p:cNvSpPr txBox="1"/>
          <p:nvPr/>
        </p:nvSpPr>
        <p:spPr>
          <a:xfrm>
            <a:off x="186435" y="1785760"/>
            <a:ext cx="11752888" cy="338554"/>
          </a:xfrm>
          <a:prstGeom prst="rect">
            <a:avLst/>
          </a:prstGeom>
          <a:noFill/>
        </p:spPr>
        <p:txBody>
          <a:bodyPr wrap="square" rtlCol="0">
            <a:spAutoFit/>
          </a:bodyPr>
          <a:lstStyle/>
          <a:p>
            <a:r>
              <a:rPr lang="en-US" sz="1600">
                <a:latin typeface="Book Antiqua" panose="02040602050305030304" pitchFamily="18" charset="0"/>
              </a:rPr>
              <a:t>The following numerical parameters have been used for the simulations:</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5493612F-482E-CBFE-FE7B-E76AE45CFEE2}"/>
                  </a:ext>
                </a:extLst>
              </p:cNvPr>
              <p:cNvSpPr txBox="1"/>
              <p:nvPr/>
            </p:nvSpPr>
            <p:spPr>
              <a:xfrm>
                <a:off x="5787330" y="2131629"/>
                <a:ext cx="7230921" cy="137056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Book Antiqua" panose="02040602050305030304" pitchFamily="18" charset="0"/>
                  </a:rPr>
                  <a:t>Maximum </a:t>
                </a:r>
                <a:r>
                  <a:rPr lang="en-US" sz="1600" dirty="0" err="1">
                    <a:latin typeface="Book Antiqua" panose="02040602050305030304" pitchFamily="18" charset="0"/>
                  </a:rPr>
                  <a:t>CoM</a:t>
                </a:r>
                <a:r>
                  <a:rPr lang="en-US" sz="1600" dirty="0">
                    <a:latin typeface="Book Antiqua" panose="02040602050305030304" pitchFamily="18" charset="0"/>
                  </a:rPr>
                  <a:t> position along y-axis </a:t>
                </a:r>
                <a14:m>
                  <m:oMath xmlns:m="http://schemas.openxmlformats.org/officeDocument/2006/math">
                    <m:sSubSup>
                      <m:sSubSupPr>
                        <m:ctrlPr>
                          <a:rPr lang="en-US" sz="1600" i="1" dirty="0" smtClean="0">
                            <a:latin typeface="Cambria Math" panose="02040503050406030204" pitchFamily="18" charset="0"/>
                          </a:rPr>
                        </m:ctrlPr>
                      </m:sSubSupPr>
                      <m:e>
                        <m:r>
                          <a:rPr lang="it-IT" sz="1600" b="0" i="1" dirty="0" smtClean="0">
                            <a:latin typeface="Cambria Math" panose="02040503050406030204" pitchFamily="18" charset="0"/>
                          </a:rPr>
                          <m:t>𝑐</m:t>
                        </m:r>
                      </m:e>
                      <m:sub>
                        <m:r>
                          <a:rPr lang="it-IT" sz="1600" b="0" i="1" dirty="0" smtClean="0">
                            <a:latin typeface="Cambria Math" panose="02040503050406030204" pitchFamily="18" charset="0"/>
                          </a:rPr>
                          <m:t>𝑚𝑎𝑥</m:t>
                        </m:r>
                      </m:sub>
                      <m:sup>
                        <m:r>
                          <a:rPr lang="it-IT" sz="1600" b="0" i="1" dirty="0" smtClean="0">
                            <a:latin typeface="Cambria Math" panose="02040503050406030204" pitchFamily="18" charset="0"/>
                          </a:rPr>
                          <m:t>𝑦</m:t>
                        </m:r>
                      </m:sup>
                    </m:sSubSup>
                    <m:r>
                      <a:rPr lang="it-IT" sz="1600" b="0" i="1" dirty="0" smtClean="0">
                        <a:latin typeface="Cambria Math" panose="02040503050406030204" pitchFamily="18" charset="0"/>
                      </a:rPr>
                      <m:t>=5</m:t>
                    </m:r>
                    <m:r>
                      <a:rPr lang="it-IT" sz="1600" b="0" i="1" dirty="0" smtClean="0">
                        <a:latin typeface="Cambria Math" panose="02040503050406030204" pitchFamily="18" charset="0"/>
                      </a:rPr>
                      <m:t>𝑐𝑚</m:t>
                    </m:r>
                  </m:oMath>
                </a14:m>
                <a:r>
                  <a:rPr lang="it-IT" sz="1600" b="0" dirty="0">
                    <a:latin typeface="Book Antiqua" panose="02040602050305030304" pitchFamily="18" charset="0"/>
                  </a:rPr>
                  <a:t>                           </a:t>
                </a:r>
                <a:endParaRPr lang="it-IT" sz="1600" b="0" dirty="0">
                  <a:solidFill>
                    <a:srgbClr val="C00000"/>
                  </a:solidFill>
                  <a:latin typeface="Book Antiqua" panose="02040602050305030304" pitchFamily="18" charset="0"/>
                </a:endParaRPr>
              </a:p>
              <a:p>
                <a:pPr marL="285750" indent="-285750">
                  <a:buFont typeface="Arial" panose="020B0604020202020204" pitchFamily="34" charset="0"/>
                  <a:buChar char="•"/>
                </a:pPr>
                <a:r>
                  <a:rPr lang="it-IT" sz="1600" dirty="0">
                    <a:latin typeface="Book Antiqua" panose="02040602050305030304" pitchFamily="18" charset="0"/>
                    <a:ea typeface="Cambria Math" panose="02040503050406030204" pitchFamily="18" charset="0"/>
                  </a:rPr>
                  <a:t>MPC weights </a:t>
                </a:r>
                <a14:m>
                  <m:oMath xmlns:m="http://schemas.openxmlformats.org/officeDocument/2006/math">
                    <m:r>
                      <a:rPr lang="it-IT" sz="1600" i="1" dirty="0" smtClean="0">
                        <a:latin typeface="Cambria Math" panose="02040503050406030204" pitchFamily="18" charset="0"/>
                        <a:ea typeface="Cambria Math" panose="02040503050406030204" pitchFamily="18" charset="0"/>
                      </a:rPr>
                      <m:t>𝛼</m:t>
                    </m:r>
                    <m:r>
                      <a:rPr lang="it-IT" sz="1600" i="1" dirty="0">
                        <a:latin typeface="Cambria Math" panose="02040503050406030204" pitchFamily="18" charset="0"/>
                      </a:rPr>
                      <m:t>=</m:t>
                    </m:r>
                    <m:r>
                      <a:rPr lang="it-IT" sz="1600" b="0" i="1" dirty="0" smtClean="0">
                        <a:latin typeface="Cambria Math" panose="02040503050406030204" pitchFamily="18" charset="0"/>
                      </a:rPr>
                      <m:t>0.5, </m:t>
                    </m:r>
                    <m:r>
                      <a:rPr lang="it-IT" sz="1600" b="0" i="1" dirty="0" smtClean="0">
                        <a:latin typeface="Cambria Math" panose="02040503050406030204" pitchFamily="18" charset="0"/>
                        <a:ea typeface="Cambria Math" panose="02040503050406030204" pitchFamily="18" charset="0"/>
                      </a:rPr>
                      <m:t>𝛽</m:t>
                    </m:r>
                    <m:r>
                      <a:rPr lang="it-IT" sz="1600" b="0" i="1" dirty="0" smtClean="0">
                        <a:latin typeface="Cambria Math" panose="02040503050406030204" pitchFamily="18" charset="0"/>
                        <a:ea typeface="Cambria Math" panose="02040503050406030204" pitchFamily="18" charset="0"/>
                      </a:rPr>
                      <m:t>=1, </m:t>
                    </m:r>
                    <m:r>
                      <a:rPr lang="it-IT" sz="1600" b="0" i="1" dirty="0" smtClean="0">
                        <a:latin typeface="Cambria Math" panose="02040503050406030204" pitchFamily="18" charset="0"/>
                        <a:ea typeface="Cambria Math" panose="02040503050406030204" pitchFamily="18" charset="0"/>
                      </a:rPr>
                      <m:t>𝛾</m:t>
                    </m:r>
                    <m:r>
                      <a:rPr lang="it-IT" sz="1600" b="0" i="1" dirty="0" smtClean="0">
                        <a:latin typeface="Cambria Math" panose="02040503050406030204" pitchFamily="18" charset="0"/>
                        <a:ea typeface="Cambria Math" panose="02040503050406030204" pitchFamily="18" charset="0"/>
                      </a:rPr>
                      <m:t>=7</m:t>
                    </m:r>
                  </m:oMath>
                </a14:m>
                <a:r>
                  <a:rPr lang="it-IT" sz="1600" dirty="0">
                    <a:latin typeface="Book Antiqua" panose="02040602050305030304" pitchFamily="18" charset="0"/>
                  </a:rPr>
                  <a:t> </a:t>
                </a:r>
              </a:p>
              <a:p>
                <a:pPr marL="285750" indent="-285750">
                  <a:buFont typeface="Arial" panose="020B0604020202020204" pitchFamily="34" charset="0"/>
                  <a:buChar char="•"/>
                </a:pPr>
                <a14:m>
                  <m:oMath xmlns:m="http://schemas.openxmlformats.org/officeDocument/2006/math">
                    <m:r>
                      <a:rPr lang="it-IT" sz="1600" i="1" dirty="0">
                        <a:latin typeface="Cambria Math" panose="02040503050406030204" pitchFamily="18" charset="0"/>
                      </a:rPr>
                      <m:t>𝑠𝑎𝑚𝑝𝑙𝑖𝑛𝑔</m:t>
                    </m:r>
                    <m:r>
                      <a:rPr lang="it-IT" sz="1600" i="1" dirty="0">
                        <a:latin typeface="Cambria Math" panose="02040503050406030204" pitchFamily="18" charset="0"/>
                      </a:rPr>
                      <m:t> </m:t>
                    </m:r>
                    <m:r>
                      <a:rPr lang="it-IT" sz="1600" i="1" dirty="0">
                        <a:latin typeface="Cambria Math" panose="02040503050406030204" pitchFamily="18" charset="0"/>
                      </a:rPr>
                      <m:t>𝑡𝑖𝑚𝑒</m:t>
                    </m:r>
                    <m:r>
                      <a:rPr lang="it-IT" sz="1600" i="1" dirty="0">
                        <a:latin typeface="Cambria Math" panose="02040503050406030204" pitchFamily="18" charset="0"/>
                      </a:rPr>
                      <m:t> </m:t>
                    </m:r>
                    <m:r>
                      <a:rPr lang="it-IT" sz="1600" i="1" dirty="0">
                        <a:latin typeface="Cambria Math" panose="02040503050406030204" pitchFamily="18" charset="0"/>
                        <a:ea typeface="Cambria Math" panose="02040503050406030204" pitchFamily="18" charset="0"/>
                      </a:rPr>
                      <m:t>𝛿</m:t>
                    </m:r>
                    <m:r>
                      <a:rPr lang="it-IT" sz="1600" i="1" dirty="0">
                        <a:latin typeface="Cambria Math" panose="02040503050406030204" pitchFamily="18" charset="0"/>
                      </a:rPr>
                      <m:t>=0.008</m:t>
                    </m:r>
                    <m:r>
                      <a:rPr lang="it-IT" sz="1600" i="1" dirty="0">
                        <a:latin typeface="Cambria Math" panose="02040503050406030204" pitchFamily="18" charset="0"/>
                      </a:rPr>
                      <m:t>𝑠</m:t>
                    </m:r>
                  </m:oMath>
                </a14:m>
                <a:r>
                  <a:rPr lang="it-IT" sz="1600" dirty="0">
                    <a:latin typeface="Book Antiqua" panose="02040602050305030304" pitchFamily="18" charset="0"/>
                  </a:rPr>
                  <a:t> </a:t>
                </a:r>
              </a:p>
              <a:p>
                <a:pPr marL="285750" indent="-285750">
                  <a:buFont typeface="Arial" panose="020B0604020202020204" pitchFamily="34" charset="0"/>
                  <a:buChar char="•"/>
                </a:pPr>
                <a:r>
                  <a:rPr lang="en-GB" sz="1600" dirty="0">
                    <a:latin typeface="Book Antiqua" panose="02040602050305030304" pitchFamily="18" charset="0"/>
                  </a:rPr>
                  <a:t>Noise c</a:t>
                </a:r>
                <a:r>
                  <a:rPr lang="en-GB" sz="1600" b="0" dirty="0">
                    <a:latin typeface="Book Antiqua" panose="02040602050305030304" pitchFamily="18" charset="0"/>
                  </a:rPr>
                  <a:t>ovariance </a:t>
                </a:r>
                <a:r>
                  <a:rPr lang="en-CA" sz="1600" b="0" dirty="0">
                    <a:latin typeface="Book Antiqua" panose="02040602050305030304" pitchFamily="18" charset="0"/>
                  </a:rPr>
                  <a:t>matrix</a:t>
                </a:r>
                <a:r>
                  <a:rPr lang="it-IT" sz="1600" b="0" dirty="0">
                    <a:latin typeface="Book Antiqua" panose="02040602050305030304" pitchFamily="18" charset="0"/>
                  </a:rPr>
                  <a:t> </a:t>
                </a:r>
                <a14:m>
                  <m:oMath xmlns:m="http://schemas.openxmlformats.org/officeDocument/2006/math">
                    <m:sSub>
                      <m:sSubPr>
                        <m:ctrlPr>
                          <a:rPr lang="it-IT" sz="1600" b="0" i="1" dirty="0" smtClean="0">
                            <a:latin typeface="Cambria Math" panose="02040503050406030204" pitchFamily="18" charset="0"/>
                          </a:rPr>
                        </m:ctrlPr>
                      </m:sSubPr>
                      <m:e>
                        <m:r>
                          <m:rPr>
                            <m:sty m:val="p"/>
                          </m:rPr>
                          <a:rPr lang="el-GR" sz="1600" b="0" i="1" dirty="0" smtClean="0">
                            <a:latin typeface="Cambria Math" panose="02040503050406030204" pitchFamily="18" charset="0"/>
                            <a:ea typeface="Cambria Math" panose="02040503050406030204" pitchFamily="18" charset="0"/>
                          </a:rPr>
                          <m:t>Σ</m:t>
                        </m:r>
                      </m:e>
                      <m:sub>
                        <m:r>
                          <a:rPr lang="it-IT" sz="1600" b="0" i="1" dirty="0" smtClean="0">
                            <a:latin typeface="Cambria Math" panose="02040503050406030204" pitchFamily="18" charset="0"/>
                          </a:rPr>
                          <m:t>𝑤</m:t>
                        </m:r>
                      </m:sub>
                    </m:sSub>
                    <m:r>
                      <a:rPr lang="it-IT" sz="1600" i="1" dirty="0">
                        <a:latin typeface="Cambria Math" panose="02040503050406030204" pitchFamily="18" charset="0"/>
                      </a:rPr>
                      <m:t>=</m:t>
                    </m:r>
                    <m:r>
                      <a:rPr lang="it-IT" sz="1600" b="0" i="1" dirty="0" smtClean="0">
                        <a:latin typeface="Cambria Math" panose="02040503050406030204" pitchFamily="18" charset="0"/>
                      </a:rPr>
                      <m:t>𝑑𝑖𝑎𝑔</m:t>
                    </m:r>
                    <m:r>
                      <a:rPr lang="it-IT" sz="1600" b="0" i="1" dirty="0" smtClean="0">
                        <a:latin typeface="Cambria Math" panose="02040503050406030204" pitchFamily="18" charset="0"/>
                      </a:rPr>
                      <m:t>(0,  </m:t>
                    </m:r>
                    <m:sSup>
                      <m:sSupPr>
                        <m:ctrlPr>
                          <a:rPr lang="it-IT" sz="1600" b="0" i="1" dirty="0" smtClean="0">
                            <a:latin typeface="Cambria Math" panose="02040503050406030204" pitchFamily="18" charset="0"/>
                          </a:rPr>
                        </m:ctrlPr>
                      </m:sSupPr>
                      <m:e>
                        <m:r>
                          <a:rPr lang="it-IT" sz="1600" i="1" dirty="0">
                            <a:latin typeface="Cambria Math" panose="02040503050406030204" pitchFamily="18" charset="0"/>
                          </a:rPr>
                          <m:t>0.0015</m:t>
                        </m:r>
                      </m:e>
                      <m:sup>
                        <m:r>
                          <a:rPr lang="it-IT" sz="1600" b="0" i="1" dirty="0" smtClean="0">
                            <a:latin typeface="Cambria Math" panose="02040503050406030204" pitchFamily="18" charset="0"/>
                          </a:rPr>
                          <m:t>2</m:t>
                        </m:r>
                      </m:sup>
                    </m:sSup>
                    <m:r>
                      <a:rPr lang="it-IT" sz="1600" b="0" i="1" dirty="0" smtClean="0">
                        <a:latin typeface="Cambria Math" panose="02040503050406030204" pitchFamily="18" charset="0"/>
                      </a:rPr>
                      <m:t>)</m:t>
                    </m:r>
                  </m:oMath>
                </a14:m>
                <a:r>
                  <a:rPr lang="it-IT" sz="1600" dirty="0">
                    <a:latin typeface="Book Antiqua" panose="02040602050305030304" pitchFamily="18" charset="0"/>
                  </a:rPr>
                  <a:t> </a:t>
                </a:r>
              </a:p>
              <a:p>
                <a:pPr marL="285750" indent="-285750">
                  <a:buFont typeface="Arial" panose="020B0604020202020204" pitchFamily="34" charset="0"/>
                  <a:buChar char="•"/>
                </a:pPr>
                <a:r>
                  <a:rPr lang="it-IT" sz="1600" b="0" dirty="0">
                    <a:latin typeface="Book Antiqua" panose="02040602050305030304" pitchFamily="18" charset="0"/>
                  </a:rPr>
                  <a:t>Maximum </a:t>
                </a:r>
                <a:r>
                  <a:rPr lang="it-IT" sz="1600" b="0" dirty="0" err="1">
                    <a:latin typeface="Book Antiqua" panose="02040602050305030304" pitchFamily="18" charset="0"/>
                  </a:rPr>
                  <a:t>disturbance</a:t>
                </a:r>
                <a:r>
                  <a:rPr lang="it-IT" sz="1600" b="0" dirty="0">
                    <a:latin typeface="Book Antiqua" panose="02040602050305030304" pitchFamily="18" charset="0"/>
                  </a:rPr>
                  <a:t> </a:t>
                </a:r>
                <a:r>
                  <a:rPr lang="it-IT" sz="1600" b="0" dirty="0" err="1">
                    <a:latin typeface="Book Antiqua" panose="02040602050305030304" pitchFamily="18" charset="0"/>
                  </a:rPr>
                  <a:t>value</a:t>
                </a:r>
                <a:r>
                  <a:rPr lang="it-IT" sz="1600" b="0" dirty="0">
                    <a:latin typeface="Book Antiqua" panose="02040602050305030304" pitchFamily="18" charset="0"/>
                  </a:rPr>
                  <a:t> </a:t>
                </a:r>
                <a14:m>
                  <m:oMath xmlns:m="http://schemas.openxmlformats.org/officeDocument/2006/math">
                    <m:d>
                      <m:dPr>
                        <m:begChr m:val="|"/>
                        <m:endChr m:val="|"/>
                        <m:ctrlPr>
                          <a:rPr lang="it-IT" sz="1600" b="0" i="1" dirty="0" smtClean="0">
                            <a:latin typeface="Cambria Math" panose="02040503050406030204" pitchFamily="18" charset="0"/>
                          </a:rPr>
                        </m:ctrlPr>
                      </m:dPr>
                      <m:e>
                        <m:sSubSup>
                          <m:sSubSupPr>
                            <m:ctrlPr>
                              <a:rPr lang="it-IT" sz="1600" b="0" i="1" dirty="0" smtClean="0">
                                <a:latin typeface="Cambria Math" panose="02040503050406030204" pitchFamily="18" charset="0"/>
                              </a:rPr>
                            </m:ctrlPr>
                          </m:sSubSupPr>
                          <m:e>
                            <m:r>
                              <a:rPr lang="it-IT" sz="1600" b="0" i="1" dirty="0" smtClean="0">
                                <a:latin typeface="Cambria Math" panose="02040503050406030204" pitchFamily="18" charset="0"/>
                              </a:rPr>
                              <m:t>𝑤</m:t>
                            </m:r>
                          </m:e>
                          <m:sub>
                            <m:r>
                              <a:rPr lang="it-IT" sz="1600" b="0" i="1" dirty="0" smtClean="0">
                                <a:latin typeface="Cambria Math" panose="02040503050406030204" pitchFamily="18" charset="0"/>
                              </a:rPr>
                              <m:t>𝑚𝑎𝑥</m:t>
                            </m:r>
                          </m:sub>
                          <m:sup>
                            <m:r>
                              <a:rPr lang="it-IT" sz="1600" b="0" i="1" dirty="0" smtClean="0">
                                <a:latin typeface="Cambria Math" panose="02040503050406030204" pitchFamily="18" charset="0"/>
                              </a:rPr>
                              <m:t>𝑟𝑜𝑏</m:t>
                            </m:r>
                          </m:sup>
                        </m:sSubSup>
                      </m:e>
                    </m:d>
                    <m:r>
                      <a:rPr lang="it-IT" sz="1600" b="0" i="1" dirty="0" smtClean="0">
                        <a:latin typeface="Cambria Math" panose="02040503050406030204" pitchFamily="18" charset="0"/>
                      </a:rPr>
                      <m:t>=[0,  0.003]</m:t>
                    </m:r>
                  </m:oMath>
                </a14:m>
                <a:endParaRPr lang="it-IT" sz="1600" dirty="0">
                  <a:solidFill>
                    <a:srgbClr val="C00000"/>
                  </a:solidFill>
                  <a:latin typeface="Book Antiqua" panose="02040602050305030304" pitchFamily="18" charset="0"/>
                </a:endParaRPr>
              </a:p>
            </p:txBody>
          </p:sp>
        </mc:Choice>
        <mc:Fallback xmlns="">
          <p:sp>
            <p:nvSpPr>
              <p:cNvPr id="12" name="CasellaDiTesto 11">
                <a:extLst>
                  <a:ext uri="{FF2B5EF4-FFF2-40B4-BE49-F238E27FC236}">
                    <a16:creationId xmlns:a16="http://schemas.microsoft.com/office/drawing/2014/main" id="{5493612F-482E-CBFE-FE7B-E76AE45CFEE2}"/>
                  </a:ext>
                </a:extLst>
              </p:cNvPr>
              <p:cNvSpPr txBox="1">
                <a:spLocks noRot="1" noChangeAspect="1" noMove="1" noResize="1" noEditPoints="1" noAdjustHandles="1" noChangeArrowheads="1" noChangeShapeType="1" noTextEdit="1"/>
              </p:cNvSpPr>
              <p:nvPr/>
            </p:nvSpPr>
            <p:spPr>
              <a:xfrm>
                <a:off x="5787330" y="2131629"/>
                <a:ext cx="7230921" cy="1370568"/>
              </a:xfrm>
              <a:prstGeom prst="rect">
                <a:avLst/>
              </a:prstGeom>
              <a:blipFill>
                <a:blip r:embed="rId4"/>
                <a:stretch>
                  <a:fillRect l="-350" t="-926" b="-463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EE54945C-FE7C-8767-4C8C-E543D0E4D9C5}"/>
                  </a:ext>
                </a:extLst>
              </p:cNvPr>
              <p:cNvSpPr txBox="1"/>
              <p:nvPr/>
            </p:nvSpPr>
            <p:spPr>
              <a:xfrm>
                <a:off x="1119136" y="2131629"/>
                <a:ext cx="4836701" cy="156966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i="1" dirty="0" smtClean="0">
                        <a:latin typeface="Cambria Math" panose="02040503050406030204" pitchFamily="18" charset="0"/>
                      </a:rPr>
                      <m:t>𝐶𝑜𝑀</m:t>
                    </m:r>
                    <m:r>
                      <a:rPr lang="en-US" sz="1600" i="1" dirty="0" smtClean="0">
                        <a:latin typeface="Cambria Math" panose="02040503050406030204" pitchFamily="18" charset="0"/>
                      </a:rPr>
                      <m:t> </m:t>
                    </m:r>
                    <m:r>
                      <a:rPr lang="en-US" sz="1600" i="1" dirty="0" smtClean="0">
                        <a:latin typeface="Cambria Math" panose="02040503050406030204" pitchFamily="18" charset="0"/>
                      </a:rPr>
                      <m:t>h𝑒𝑖𝑔h𝑡</m:t>
                    </m:r>
                    <m:r>
                      <a:rPr lang="it-IT" sz="1600" i="1" dirty="0">
                        <a:latin typeface="Cambria Math" panose="02040503050406030204" pitchFamily="18" charset="0"/>
                      </a:rPr>
                      <m:t>=</m:t>
                    </m:r>
                    <m:r>
                      <a:rPr lang="it-IT" sz="1600" b="0" i="1" dirty="0" smtClean="0">
                        <a:latin typeface="Cambria Math" panose="02040503050406030204" pitchFamily="18" charset="0"/>
                      </a:rPr>
                      <m:t>33</m:t>
                    </m:r>
                    <m:r>
                      <a:rPr lang="it-IT" sz="1600" b="0" i="1" dirty="0" smtClean="0">
                        <a:latin typeface="Cambria Math" panose="02040503050406030204" pitchFamily="18" charset="0"/>
                      </a:rPr>
                      <m:t>𝑐𝑚</m:t>
                    </m:r>
                  </m:oMath>
                </a14:m>
                <a:endParaRPr lang="it-IT" sz="1600" dirty="0">
                  <a:latin typeface="Book Antiqua" panose="02040602050305030304" pitchFamily="18" charset="0"/>
                </a:endParaRPr>
              </a:p>
              <a:p>
                <a:pPr marL="285750" indent="-285750">
                  <a:buFont typeface="Arial" panose="020B0604020202020204" pitchFamily="34" charset="0"/>
                  <a:buChar char="•"/>
                </a:pPr>
                <a14:m>
                  <m:oMath xmlns:m="http://schemas.openxmlformats.org/officeDocument/2006/math">
                    <m:r>
                      <a:rPr lang="it-IT" sz="1600" i="1" dirty="0">
                        <a:latin typeface="Cambria Math" panose="02040503050406030204" pitchFamily="18" charset="0"/>
                      </a:rPr>
                      <m:t>𝑓𝑜𝑜𝑡𝑠𝑡𝑒𝑝</m:t>
                    </m:r>
                    <m:r>
                      <a:rPr lang="it-IT" sz="1600" i="1" dirty="0">
                        <a:latin typeface="Cambria Math" panose="02040503050406030204" pitchFamily="18" charset="0"/>
                      </a:rPr>
                      <m:t> </m:t>
                    </m:r>
                    <m:r>
                      <a:rPr lang="it-IT" sz="1600" i="1" dirty="0">
                        <a:latin typeface="Cambria Math" panose="02040503050406030204" pitchFamily="18" charset="0"/>
                      </a:rPr>
                      <m:t>𝑑𝑖𝑠𝑡𝑎𝑛𝑐𝑒</m:t>
                    </m:r>
                    <m:r>
                      <a:rPr lang="it-IT" sz="1600" i="1" dirty="0">
                        <a:latin typeface="Cambria Math" panose="02040503050406030204" pitchFamily="18" charset="0"/>
                      </a:rPr>
                      <m:t> </m:t>
                    </m:r>
                    <m:r>
                      <a:rPr lang="it-IT" sz="1600" i="1" dirty="0">
                        <a:latin typeface="Cambria Math" panose="02040503050406030204" pitchFamily="18" charset="0"/>
                      </a:rPr>
                      <m:t>𝑖𝑛</m:t>
                    </m:r>
                    <m:r>
                      <a:rPr lang="it-IT" sz="1600" i="1" dirty="0">
                        <a:latin typeface="Cambria Math" panose="02040503050406030204" pitchFamily="18" charset="0"/>
                      </a:rPr>
                      <m:t> </m:t>
                    </m:r>
                    <m:r>
                      <a:rPr lang="it-IT" sz="1600" i="1" dirty="0">
                        <a:latin typeface="Cambria Math" panose="02040503050406030204" pitchFamily="18" charset="0"/>
                      </a:rPr>
                      <m:t>𝑥</m:t>
                    </m:r>
                    <m:r>
                      <a:rPr lang="it-IT" sz="1600" i="1" dirty="0">
                        <a:latin typeface="Cambria Math" panose="02040503050406030204" pitchFamily="18" charset="0"/>
                      </a:rPr>
                      <m:t> </m:t>
                    </m:r>
                    <m:r>
                      <a:rPr lang="it-IT" sz="1600" i="1" dirty="0">
                        <a:latin typeface="Cambria Math" panose="02040503050406030204" pitchFamily="18" charset="0"/>
                      </a:rPr>
                      <m:t>𝑑𝑖𝑟𝑒𝑐𝑡𝑖𝑜𝑛</m:t>
                    </m:r>
                    <m:r>
                      <a:rPr lang="it-IT" sz="1600" i="1" dirty="0">
                        <a:latin typeface="Cambria Math" panose="02040503050406030204" pitchFamily="18" charset="0"/>
                      </a:rPr>
                      <m:t>=6</m:t>
                    </m:r>
                    <m:r>
                      <a:rPr lang="it-IT" sz="1600" i="1" dirty="0">
                        <a:latin typeface="Cambria Math" panose="02040503050406030204" pitchFamily="18" charset="0"/>
                      </a:rPr>
                      <m:t>𝑐𝑚</m:t>
                    </m:r>
                  </m:oMath>
                </a14:m>
                <a:endParaRPr lang="it-IT" sz="1600" dirty="0">
                  <a:latin typeface="Book Antiqua" panose="02040602050305030304" pitchFamily="18" charset="0"/>
                </a:endParaRPr>
              </a:p>
              <a:p>
                <a:pPr marL="285750" indent="-285750">
                  <a:buFont typeface="Arial" panose="020B0604020202020204" pitchFamily="34" charset="0"/>
                  <a:buChar char="•"/>
                </a:pPr>
                <a14:m>
                  <m:oMath xmlns:m="http://schemas.openxmlformats.org/officeDocument/2006/math">
                    <m:r>
                      <a:rPr lang="it-IT" sz="1600" i="1" dirty="0">
                        <a:latin typeface="Cambria Math" panose="02040503050406030204" pitchFamily="18" charset="0"/>
                      </a:rPr>
                      <m:t>𝑓𝑜𝑜𝑡𝑠𝑡𝑒𝑝</m:t>
                    </m:r>
                    <m:r>
                      <a:rPr lang="it-IT" sz="1600" i="1" dirty="0">
                        <a:latin typeface="Cambria Math" panose="02040503050406030204" pitchFamily="18" charset="0"/>
                      </a:rPr>
                      <m:t> </m:t>
                    </m:r>
                    <m:r>
                      <a:rPr lang="it-IT" sz="1600" i="1" dirty="0">
                        <a:latin typeface="Cambria Math" panose="02040503050406030204" pitchFamily="18" charset="0"/>
                      </a:rPr>
                      <m:t>𝑑𝑖𝑠𝑡𝑎𝑛𝑐𝑒</m:t>
                    </m:r>
                    <m:r>
                      <a:rPr lang="it-IT" sz="1600" i="1" dirty="0">
                        <a:latin typeface="Cambria Math" panose="02040503050406030204" pitchFamily="18" charset="0"/>
                      </a:rPr>
                      <m:t> </m:t>
                    </m:r>
                    <m:r>
                      <a:rPr lang="it-IT" sz="1600" i="1" dirty="0">
                        <a:latin typeface="Cambria Math" panose="02040503050406030204" pitchFamily="18" charset="0"/>
                      </a:rPr>
                      <m:t>𝑖𝑛</m:t>
                    </m:r>
                    <m:r>
                      <a:rPr lang="it-IT" sz="1600" i="1" dirty="0">
                        <a:latin typeface="Cambria Math" panose="02040503050406030204" pitchFamily="18" charset="0"/>
                      </a:rPr>
                      <m:t> </m:t>
                    </m:r>
                    <m:r>
                      <a:rPr lang="it-IT" sz="1600" b="0" i="1" dirty="0" smtClean="0">
                        <a:latin typeface="Cambria Math" panose="02040503050406030204" pitchFamily="18" charset="0"/>
                      </a:rPr>
                      <m:t>𝑦</m:t>
                    </m:r>
                    <m:r>
                      <a:rPr lang="it-IT" sz="1600" i="1" dirty="0">
                        <a:latin typeface="Cambria Math" panose="02040503050406030204" pitchFamily="18" charset="0"/>
                      </a:rPr>
                      <m:t> </m:t>
                    </m:r>
                    <m:r>
                      <a:rPr lang="it-IT" sz="1600" i="1" dirty="0">
                        <a:latin typeface="Cambria Math" panose="02040503050406030204" pitchFamily="18" charset="0"/>
                      </a:rPr>
                      <m:t>𝑑𝑖𝑟𝑒𝑐𝑡𝑖𝑜𝑛</m:t>
                    </m:r>
                    <m:r>
                      <a:rPr lang="it-IT" sz="1600" i="1" dirty="0">
                        <a:latin typeface="Cambria Math" panose="02040503050406030204" pitchFamily="18" charset="0"/>
                      </a:rPr>
                      <m:t>=9.8</m:t>
                    </m:r>
                    <m:r>
                      <a:rPr lang="it-IT" sz="1600" i="1" dirty="0">
                        <a:latin typeface="Cambria Math" panose="02040503050406030204" pitchFamily="18" charset="0"/>
                      </a:rPr>
                      <m:t>𝑐𝑚</m:t>
                    </m:r>
                  </m:oMath>
                </a14:m>
                <a:endParaRPr lang="it-IT" sz="1600" dirty="0">
                  <a:latin typeface="Book Antiqua" panose="02040602050305030304" pitchFamily="18" charset="0"/>
                </a:endParaRPr>
              </a:p>
              <a:p>
                <a:pPr marL="285750" indent="-285750">
                  <a:buFont typeface="Arial" panose="020B0604020202020204" pitchFamily="34" charset="0"/>
                  <a:buChar char="•"/>
                </a:pPr>
                <a14:m>
                  <m:oMath xmlns:m="http://schemas.openxmlformats.org/officeDocument/2006/math">
                    <m:r>
                      <a:rPr lang="it-IT" sz="1600" i="1" dirty="0">
                        <a:latin typeface="Cambria Math" panose="02040503050406030204" pitchFamily="18" charset="0"/>
                      </a:rPr>
                      <m:t>𝑓𝑜𝑜𝑡</m:t>
                    </m:r>
                    <m:r>
                      <a:rPr lang="it-IT" sz="1600" i="1" dirty="0">
                        <a:latin typeface="Cambria Math" panose="02040503050406030204" pitchFamily="18" charset="0"/>
                      </a:rPr>
                      <m:t> </m:t>
                    </m:r>
                    <m:r>
                      <a:rPr lang="it-IT" sz="1600" i="1" dirty="0">
                        <a:latin typeface="Cambria Math" panose="02040503050406030204" pitchFamily="18" charset="0"/>
                      </a:rPr>
                      <m:t>𝑤𝑖𝑑𝑡h</m:t>
                    </m:r>
                    <m:r>
                      <a:rPr lang="it-IT" sz="1600" i="1" dirty="0">
                        <a:latin typeface="Cambria Math" panose="02040503050406030204" pitchFamily="18" charset="0"/>
                      </a:rPr>
                      <m:t>=5</m:t>
                    </m:r>
                    <m:r>
                      <a:rPr lang="it-IT" sz="1600" i="1" dirty="0">
                        <a:latin typeface="Cambria Math" panose="02040503050406030204" pitchFamily="18" charset="0"/>
                      </a:rPr>
                      <m:t>𝑐𝑚</m:t>
                    </m:r>
                  </m:oMath>
                </a14:m>
                <a:endParaRPr lang="it-IT" sz="1600" dirty="0">
                  <a:latin typeface="Book Antiqua" panose="02040602050305030304" pitchFamily="18" charset="0"/>
                </a:endParaRPr>
              </a:p>
              <a:p>
                <a:pPr marL="285750" indent="-285750">
                  <a:buFont typeface="Arial" panose="020B0604020202020204" pitchFamily="34" charset="0"/>
                  <a:buChar char="•"/>
                </a:pPr>
                <a:r>
                  <a:rPr lang="it-IT" sz="1600" dirty="0">
                    <a:solidFill>
                      <a:schemeClr val="tx1"/>
                    </a:solidFill>
                    <a:latin typeface="Book Antiqua" panose="02040602050305030304" pitchFamily="18" charset="0"/>
                  </a:rPr>
                  <a:t>Step timing</a:t>
                </a:r>
                <a14:m>
                  <m:oMath xmlns:m="http://schemas.openxmlformats.org/officeDocument/2006/math">
                    <m:r>
                      <a:rPr lang="it-IT" sz="1600" i="1" dirty="0" smtClean="0">
                        <a:solidFill>
                          <a:schemeClr val="tx1"/>
                        </a:solidFill>
                        <a:latin typeface="Cambria Math" panose="02040503050406030204" pitchFamily="18" charset="0"/>
                      </a:rPr>
                      <m:t>=0.5</m:t>
                    </m:r>
                  </m:oMath>
                </a14:m>
                <a:r>
                  <a:rPr lang="it-IT" sz="1600" dirty="0">
                    <a:solidFill>
                      <a:schemeClr val="tx1"/>
                    </a:solidFill>
                    <a:latin typeface="Book Antiqua" panose="02040602050305030304" pitchFamily="18" charset="0"/>
                  </a:rPr>
                  <a:t>, </a:t>
                </a:r>
                <a:r>
                  <a:rPr lang="it-IT" sz="1600" dirty="0" err="1">
                    <a:solidFill>
                      <a:schemeClr val="tx1"/>
                    </a:solidFill>
                    <a:latin typeface="Book Antiqua" panose="02040602050305030304" pitchFamily="18" charset="0"/>
                  </a:rPr>
                  <a:t>SingleSupportDuration</a:t>
                </a:r>
                <a14:m>
                  <m:oMath xmlns:m="http://schemas.openxmlformats.org/officeDocument/2006/math">
                    <m:r>
                      <a:rPr lang="it-IT" sz="1600" i="1" dirty="0" smtClean="0">
                        <a:solidFill>
                          <a:schemeClr val="tx1"/>
                        </a:solidFill>
                        <a:latin typeface="Cambria Math" panose="02040503050406030204" pitchFamily="18" charset="0"/>
                      </a:rPr>
                      <m:t>=0.3</m:t>
                    </m:r>
                  </m:oMath>
                </a14:m>
                <a:r>
                  <a:rPr lang="it-IT" sz="1600" dirty="0">
                    <a:solidFill>
                      <a:schemeClr val="tx1"/>
                    </a:solidFill>
                    <a:latin typeface="Book Antiqua" panose="02040602050305030304" pitchFamily="18" charset="0"/>
                  </a:rPr>
                  <a:t>, </a:t>
                </a:r>
                <a:r>
                  <a:rPr lang="it-IT" sz="1600" dirty="0" err="1">
                    <a:solidFill>
                      <a:schemeClr val="tx1"/>
                    </a:solidFill>
                    <a:latin typeface="Book Antiqua" panose="02040602050305030304" pitchFamily="18" charset="0"/>
                  </a:rPr>
                  <a:t>DoubleSupportDuration</a:t>
                </a:r>
                <a:r>
                  <a:rPr lang="it-IT" sz="1600" dirty="0">
                    <a:solidFill>
                      <a:schemeClr val="tx1"/>
                    </a:solidFill>
                    <a:latin typeface="Book Antiqua" panose="02040602050305030304" pitchFamily="18" charset="0"/>
                  </a:rPr>
                  <a:t>=0.2</a:t>
                </a:r>
              </a:p>
            </p:txBody>
          </p:sp>
        </mc:Choice>
        <mc:Fallback xmlns="">
          <p:sp>
            <p:nvSpPr>
              <p:cNvPr id="15" name="CasellaDiTesto 14">
                <a:extLst>
                  <a:ext uri="{FF2B5EF4-FFF2-40B4-BE49-F238E27FC236}">
                    <a16:creationId xmlns:a16="http://schemas.microsoft.com/office/drawing/2014/main" id="{EE54945C-FE7C-8767-4C8C-E543D0E4D9C5}"/>
                  </a:ext>
                </a:extLst>
              </p:cNvPr>
              <p:cNvSpPr txBox="1">
                <a:spLocks noRot="1" noChangeAspect="1" noMove="1" noResize="1" noEditPoints="1" noAdjustHandles="1" noChangeArrowheads="1" noChangeShapeType="1" noTextEdit="1"/>
              </p:cNvSpPr>
              <p:nvPr/>
            </p:nvSpPr>
            <p:spPr>
              <a:xfrm>
                <a:off x="1119136" y="2131629"/>
                <a:ext cx="4836701" cy="1569660"/>
              </a:xfrm>
              <a:prstGeom prst="rect">
                <a:avLst/>
              </a:prstGeom>
              <a:blipFill>
                <a:blip r:embed="rId5"/>
                <a:stretch>
                  <a:fillRect l="-787" t="-806" b="-4032"/>
                </a:stretch>
              </a:blipFill>
            </p:spPr>
            <p:txBody>
              <a:bodyPr/>
              <a:lstStyle/>
              <a:p>
                <a:r>
                  <a:rPr lang="en-AU">
                    <a:noFill/>
                  </a:rPr>
                  <a:t> </a:t>
                </a:r>
              </a:p>
            </p:txBody>
          </p:sp>
        </mc:Fallback>
      </mc:AlternateContent>
      <p:sp>
        <p:nvSpPr>
          <p:cNvPr id="16" name="CasellaDiTesto 15">
            <a:extLst>
              <a:ext uri="{FF2B5EF4-FFF2-40B4-BE49-F238E27FC236}">
                <a16:creationId xmlns:a16="http://schemas.microsoft.com/office/drawing/2014/main" id="{1D2B70D3-6A75-BFD2-B968-933A36B4E66D}"/>
              </a:ext>
            </a:extLst>
          </p:cNvPr>
          <p:cNvSpPr txBox="1"/>
          <p:nvPr/>
        </p:nvSpPr>
        <p:spPr>
          <a:xfrm>
            <a:off x="186435" y="4162215"/>
            <a:ext cx="6702105" cy="400110"/>
          </a:xfrm>
          <a:prstGeom prst="rect">
            <a:avLst/>
          </a:prstGeom>
          <a:noFill/>
        </p:spPr>
        <p:txBody>
          <a:bodyPr wrap="square" rtlCol="0">
            <a:spAutoFit/>
          </a:bodyPr>
          <a:lstStyle/>
          <a:p>
            <a:r>
              <a:rPr lang="en-US" sz="2000" b="1">
                <a:latin typeface="Book Antiqua" panose="02040602050305030304" pitchFamily="18" charset="0"/>
              </a:rPr>
              <a:t>Implementation details </a:t>
            </a:r>
          </a:p>
        </p:txBody>
      </p:sp>
      <p:cxnSp>
        <p:nvCxnSpPr>
          <p:cNvPr id="17" name="Connettore 1 16">
            <a:extLst>
              <a:ext uri="{FF2B5EF4-FFF2-40B4-BE49-F238E27FC236}">
                <a16:creationId xmlns:a16="http://schemas.microsoft.com/office/drawing/2014/main" id="{2CF4B989-CD43-2F4C-DF6D-2DAB184DE693}"/>
              </a:ext>
            </a:extLst>
          </p:cNvPr>
          <p:cNvCxnSpPr>
            <a:cxnSpLocks/>
          </p:cNvCxnSpPr>
          <p:nvPr/>
        </p:nvCxnSpPr>
        <p:spPr>
          <a:xfrm>
            <a:off x="153314" y="4564709"/>
            <a:ext cx="371561" cy="0"/>
          </a:xfrm>
          <a:prstGeom prst="line">
            <a:avLst/>
          </a:prstGeom>
          <a:ln>
            <a:solidFill>
              <a:srgbClr val="FAE17D"/>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78C17CD0-34A5-5F22-3D60-EC5AB88EB320}"/>
                  </a:ext>
                </a:extLst>
              </p:cNvPr>
              <p:cNvSpPr txBox="1"/>
              <p:nvPr/>
            </p:nvSpPr>
            <p:spPr>
              <a:xfrm>
                <a:off x="339093" y="4683352"/>
                <a:ext cx="11600229" cy="1108958"/>
              </a:xfrm>
              <a:prstGeom prst="rect">
                <a:avLst/>
              </a:prstGeom>
              <a:noFill/>
            </p:spPr>
            <p:txBody>
              <a:bodyPr wrap="square" rtlCol="0">
                <a:spAutoFit/>
              </a:bodyPr>
              <a:lstStyle/>
              <a:p>
                <a:pPr marL="285750" indent="-285750">
                  <a:buFont typeface="Arial" panose="020B0604020202020204" pitchFamily="34" charset="0"/>
                  <a:buChar char="•"/>
                </a:pPr>
                <a:r>
                  <a:rPr lang="en-US" sz="1600" b="1" i="1">
                    <a:latin typeface="Book Antiqua" panose="02040602050305030304" pitchFamily="18" charset="0"/>
                  </a:rPr>
                  <a:t>Disturbance</a:t>
                </a:r>
              </a:p>
              <a:p>
                <a:r>
                  <a:rPr lang="en-AU" sz="1600">
                    <a:latin typeface="Book Antiqua" panose="02040602050305030304" pitchFamily="18" charset="0"/>
                  </a:rPr>
                  <a:t>The disturbance used in [1] is characterized by </a:t>
                </a:r>
                <a14:m>
                  <m:oMath xmlns:m="http://schemas.openxmlformats.org/officeDocument/2006/math">
                    <m:sSub>
                      <m:sSubPr>
                        <m:ctrlPr>
                          <a:rPr lang="en-AU" sz="1600" i="1" smtClean="0">
                            <a:solidFill>
                              <a:schemeClr val="tx1"/>
                            </a:solidFill>
                            <a:latin typeface="Cambria Math" panose="02040503050406030204" pitchFamily="18" charset="0"/>
                          </a:rPr>
                        </m:ctrlPr>
                      </m:sSubPr>
                      <m:e>
                        <m:r>
                          <m:rPr>
                            <m:sty m:val="p"/>
                          </m:rPr>
                          <a:rPr lang="el-GR" sz="1600" i="1" smtClean="0">
                            <a:solidFill>
                              <a:schemeClr val="tx1"/>
                            </a:solidFill>
                            <a:latin typeface="Cambria Math" panose="02040503050406030204" pitchFamily="18" charset="0"/>
                            <a:ea typeface="Cambria Math" panose="02040503050406030204" pitchFamily="18" charset="0"/>
                          </a:rPr>
                          <m:t>Σ</m:t>
                        </m:r>
                      </m:e>
                      <m:sub>
                        <m:r>
                          <a:rPr lang="it-IT" sz="1600" b="0" i="1" smtClean="0">
                            <a:solidFill>
                              <a:schemeClr val="tx1"/>
                            </a:solidFill>
                            <a:latin typeface="Cambria Math" panose="02040503050406030204" pitchFamily="18" charset="0"/>
                          </a:rPr>
                          <m:t>𝑤</m:t>
                        </m:r>
                      </m:sub>
                    </m:sSub>
                    <m:r>
                      <a:rPr lang="it-IT" sz="1600" b="0" i="1" smtClean="0">
                        <a:solidFill>
                          <a:schemeClr val="tx1"/>
                        </a:solidFill>
                        <a:latin typeface="Cambria Math" panose="02040503050406030204" pitchFamily="18" charset="0"/>
                      </a:rPr>
                      <m:t>=</m:t>
                    </m:r>
                    <m:r>
                      <a:rPr lang="it-IT" sz="1600" b="0" i="1" smtClean="0">
                        <a:solidFill>
                          <a:schemeClr val="tx1"/>
                        </a:solidFill>
                        <a:latin typeface="Cambria Math" panose="02040503050406030204" pitchFamily="18" charset="0"/>
                      </a:rPr>
                      <m:t>𝑑𝑖𝑎𝑔</m:t>
                    </m:r>
                    <m:d>
                      <m:dPr>
                        <m:ctrlPr>
                          <a:rPr lang="it-IT" sz="1600" b="0" i="1" smtClean="0">
                            <a:solidFill>
                              <a:schemeClr val="tx1"/>
                            </a:solidFill>
                            <a:latin typeface="Cambria Math" panose="02040503050406030204" pitchFamily="18" charset="0"/>
                          </a:rPr>
                        </m:ctrlPr>
                      </m:dPr>
                      <m:e>
                        <m:r>
                          <a:rPr lang="it-IT" sz="1600" b="0" i="1" smtClean="0">
                            <a:solidFill>
                              <a:schemeClr val="tx1"/>
                            </a:solidFill>
                            <a:latin typeface="Cambria Math" panose="02040503050406030204" pitchFamily="18" charset="0"/>
                          </a:rPr>
                          <m:t>0.008</m:t>
                        </m:r>
                        <m:r>
                          <a:rPr lang="it-IT" sz="1600" b="0" i="1" smtClean="0">
                            <a:solidFill>
                              <a:schemeClr val="tx1"/>
                            </a:solidFill>
                            <a:latin typeface="Cambria Math" panose="02040503050406030204" pitchFamily="18" charset="0"/>
                          </a:rPr>
                          <m:t>𝑚</m:t>
                        </m:r>
                        <m:r>
                          <a:rPr lang="it-IT" sz="1600" b="0" i="1" smtClean="0">
                            <a:solidFill>
                              <a:schemeClr val="tx1"/>
                            </a:solidFill>
                            <a:latin typeface="Cambria Math" panose="02040503050406030204" pitchFamily="18" charset="0"/>
                          </a:rPr>
                          <m:t>,    0.008</m:t>
                        </m:r>
                        <m:r>
                          <a:rPr lang="it-IT" sz="1600" b="0" i="1" smtClean="0">
                            <a:solidFill>
                              <a:schemeClr val="tx1"/>
                            </a:solidFill>
                            <a:latin typeface="Cambria Math" panose="02040503050406030204" pitchFamily="18" charset="0"/>
                          </a:rPr>
                          <m:t>𝑚</m:t>
                        </m:r>
                        <m:r>
                          <a:rPr lang="it-IT" sz="1600" b="0" i="1" smtClean="0">
                            <a:solidFill>
                              <a:schemeClr val="tx1"/>
                            </a:solidFill>
                            <a:latin typeface="Cambria Math" panose="02040503050406030204" pitchFamily="18" charset="0"/>
                          </a:rPr>
                          <m:t>/</m:t>
                        </m:r>
                        <m:r>
                          <a:rPr lang="it-IT" sz="1600" b="0" i="1" smtClean="0">
                            <a:solidFill>
                              <a:schemeClr val="tx1"/>
                            </a:solidFill>
                            <a:latin typeface="Cambria Math" panose="02040503050406030204" pitchFamily="18" charset="0"/>
                          </a:rPr>
                          <m:t>𝑠</m:t>
                        </m:r>
                      </m:e>
                    </m:d>
                  </m:oMath>
                </a14:m>
                <a:r>
                  <a:rPr lang="en-AU" sz="1600">
                    <a:solidFill>
                      <a:schemeClr val="tx1"/>
                    </a:solidFill>
                    <a:latin typeface="Book Antiqua" panose="02040602050305030304" pitchFamily="18" charset="0"/>
                  </a:rPr>
                  <a:t> and </a:t>
                </a:r>
                <a14:m>
                  <m:oMath xmlns:m="http://schemas.openxmlformats.org/officeDocument/2006/math">
                    <m:d>
                      <m:dPr>
                        <m:begChr m:val="|"/>
                        <m:endChr m:val="|"/>
                        <m:ctrlPr>
                          <a:rPr lang="en-AU" sz="1600" i="1" smtClean="0">
                            <a:solidFill>
                              <a:schemeClr val="tx1"/>
                            </a:solidFill>
                            <a:latin typeface="Cambria Math" panose="02040503050406030204" pitchFamily="18" charset="0"/>
                          </a:rPr>
                        </m:ctrlPr>
                      </m:dPr>
                      <m:e>
                        <m:sSubSup>
                          <m:sSubSupPr>
                            <m:ctrlPr>
                              <a:rPr lang="en-AU" sz="1600" i="1" smtClean="0">
                                <a:solidFill>
                                  <a:schemeClr val="tx1"/>
                                </a:solidFill>
                                <a:latin typeface="Cambria Math" panose="02040503050406030204" pitchFamily="18" charset="0"/>
                              </a:rPr>
                            </m:ctrlPr>
                          </m:sSubSupPr>
                          <m:e>
                            <m:r>
                              <a:rPr lang="it-IT" sz="1600" b="0" i="1" smtClean="0">
                                <a:solidFill>
                                  <a:schemeClr val="tx1"/>
                                </a:solidFill>
                                <a:latin typeface="Cambria Math" panose="02040503050406030204" pitchFamily="18" charset="0"/>
                              </a:rPr>
                              <m:t>𝑤</m:t>
                            </m:r>
                          </m:e>
                          <m:sub>
                            <m:r>
                              <a:rPr lang="it-IT" sz="1600" b="0" i="1" smtClean="0">
                                <a:solidFill>
                                  <a:schemeClr val="tx1"/>
                                </a:solidFill>
                                <a:latin typeface="Cambria Math" panose="02040503050406030204" pitchFamily="18" charset="0"/>
                              </a:rPr>
                              <m:t>𝑚𝑎𝑥</m:t>
                            </m:r>
                          </m:sub>
                          <m:sup>
                            <m:r>
                              <a:rPr lang="it-IT" sz="1600" b="0" i="1" smtClean="0">
                                <a:solidFill>
                                  <a:schemeClr val="tx1"/>
                                </a:solidFill>
                                <a:latin typeface="Cambria Math" panose="02040503050406030204" pitchFamily="18" charset="0"/>
                              </a:rPr>
                              <m:t>𝑟𝑜𝑏</m:t>
                            </m:r>
                          </m:sup>
                        </m:sSubSup>
                      </m:e>
                    </m:d>
                    <m:r>
                      <a:rPr lang="it-IT" sz="1600" b="0" i="1" smtClean="0">
                        <a:solidFill>
                          <a:schemeClr val="tx1"/>
                        </a:solidFill>
                        <a:latin typeface="Cambria Math" panose="02040503050406030204" pitchFamily="18" charset="0"/>
                      </a:rPr>
                      <m:t>=</m:t>
                    </m:r>
                    <m:d>
                      <m:dPr>
                        <m:begChr m:val="["/>
                        <m:endChr m:val="]"/>
                        <m:ctrlPr>
                          <a:rPr lang="it-IT" sz="1600" b="0" i="1" smtClean="0">
                            <a:solidFill>
                              <a:schemeClr val="tx1"/>
                            </a:solidFill>
                            <a:latin typeface="Cambria Math" panose="02040503050406030204" pitchFamily="18" charset="0"/>
                          </a:rPr>
                        </m:ctrlPr>
                      </m:dPr>
                      <m:e>
                        <m:r>
                          <a:rPr lang="it-IT" sz="1600" b="0" i="1" smtClean="0">
                            <a:solidFill>
                              <a:schemeClr val="tx1"/>
                            </a:solidFill>
                            <a:latin typeface="Cambria Math" panose="02040503050406030204" pitchFamily="18" charset="0"/>
                          </a:rPr>
                          <m:t>0.0016,     0.016</m:t>
                        </m:r>
                      </m:e>
                    </m:d>
                  </m:oMath>
                </a14:m>
                <a:r>
                  <a:rPr lang="en-AU" sz="1600">
                    <a:solidFill>
                      <a:schemeClr val="tx1"/>
                    </a:solidFill>
                    <a:latin typeface="Book Antiqua" panose="02040602050305030304" pitchFamily="18" charset="0"/>
                  </a:rPr>
                  <a:t>. </a:t>
                </a:r>
                <a:r>
                  <a:rPr lang="en-AU" sz="1600">
                    <a:latin typeface="Book Antiqua" panose="02040602050305030304" pitchFamily="18" charset="0"/>
                  </a:rPr>
                  <a:t>Such values correspond to a robot 5 times taller and with a foot area 6 times larger. Therefore, in this report the disturbance has been diminished accordingly, of about 5 times. </a:t>
                </a:r>
              </a:p>
            </p:txBody>
          </p:sp>
        </mc:Choice>
        <mc:Fallback xmlns="">
          <p:sp>
            <p:nvSpPr>
              <p:cNvPr id="19" name="CasellaDiTesto 18">
                <a:extLst>
                  <a:ext uri="{FF2B5EF4-FFF2-40B4-BE49-F238E27FC236}">
                    <a16:creationId xmlns:a16="http://schemas.microsoft.com/office/drawing/2014/main" id="{78C17CD0-34A5-5F22-3D60-EC5AB88EB320}"/>
                  </a:ext>
                </a:extLst>
              </p:cNvPr>
              <p:cNvSpPr txBox="1">
                <a:spLocks noRot="1" noChangeAspect="1" noMove="1" noResize="1" noEditPoints="1" noAdjustHandles="1" noChangeArrowheads="1" noChangeShapeType="1" noTextEdit="1"/>
              </p:cNvSpPr>
              <p:nvPr/>
            </p:nvSpPr>
            <p:spPr>
              <a:xfrm>
                <a:off x="339093" y="4683352"/>
                <a:ext cx="11600229" cy="1108958"/>
              </a:xfrm>
              <a:prstGeom prst="rect">
                <a:avLst/>
              </a:prstGeom>
              <a:blipFill>
                <a:blip r:embed="rId6"/>
                <a:stretch>
                  <a:fillRect l="-315" t="-1648" b="-6044"/>
                </a:stretch>
              </a:blipFill>
            </p:spPr>
            <p:txBody>
              <a:bodyPr/>
              <a:lstStyle/>
              <a:p>
                <a:r>
                  <a:rPr lang="en-US">
                    <a:noFill/>
                  </a:rPr>
                  <a:t> </a:t>
                </a:r>
              </a:p>
            </p:txBody>
          </p:sp>
        </mc:Fallback>
      </mc:AlternateContent>
    </p:spTree>
    <p:extLst>
      <p:ext uri="{BB962C8B-B14F-4D97-AF65-F5344CB8AC3E}">
        <p14:creationId xmlns:p14="http://schemas.microsoft.com/office/powerpoint/2010/main" val="2633412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56835B1C-D96C-0448-96F6-E8EE02C878E9}"/>
              </a:ext>
            </a:extLst>
          </p:cNvPr>
          <p:cNvPicPr>
            <a:picLocks noChangeAspect="1"/>
          </p:cNvPicPr>
          <p:nvPr/>
        </p:nvPicPr>
        <p:blipFill>
          <a:blip r:embed="rId3"/>
          <a:stretch>
            <a:fillRect/>
          </a:stretch>
        </p:blipFill>
        <p:spPr>
          <a:xfrm>
            <a:off x="3629247" y="-192395"/>
            <a:ext cx="9049063" cy="1076542"/>
          </a:xfrm>
          <a:prstGeom prst="rect">
            <a:avLst/>
          </a:prstGeom>
        </p:spPr>
      </p:pic>
      <p:pic>
        <p:nvPicPr>
          <p:cNvPr id="48" name="Immagine 47">
            <a:extLst>
              <a:ext uri="{FF2B5EF4-FFF2-40B4-BE49-F238E27FC236}">
                <a16:creationId xmlns:a16="http://schemas.microsoft.com/office/drawing/2014/main" id="{BB3BE06B-306F-8C4B-B974-8A1F533D3FDE}"/>
              </a:ext>
            </a:extLst>
          </p:cNvPr>
          <p:cNvPicPr>
            <a:picLocks noChangeAspect="1"/>
          </p:cNvPicPr>
          <p:nvPr/>
        </p:nvPicPr>
        <p:blipFill rotWithShape="1">
          <a:blip r:embed="rId3"/>
          <a:srcRect l="51185" r="29706"/>
          <a:stretch/>
        </p:blipFill>
        <p:spPr>
          <a:xfrm>
            <a:off x="-577445" y="-207251"/>
            <a:ext cx="1226287" cy="1076542"/>
          </a:xfrm>
          <a:prstGeom prst="rect">
            <a:avLst/>
          </a:prstGeom>
        </p:spPr>
      </p:pic>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610600" y="6492875"/>
            <a:ext cx="2743200" cy="365125"/>
          </a:xfrm>
        </p:spPr>
        <p:txBody>
          <a:bodyPr/>
          <a:lstStyle/>
          <a:p>
            <a:fld id="{DC37C2B9-A872-A944-AEE9-F3A7BF297768}" type="slidenum">
              <a:rPr lang="it-IT" smtClean="0"/>
              <a:t>17</a:t>
            </a:fld>
            <a:endParaRPr lang="it-IT"/>
          </a:p>
        </p:txBody>
      </p:sp>
      <p:sp>
        <p:nvSpPr>
          <p:cNvPr id="18" name="Segnaposto piè di pagina 17">
            <a:extLst>
              <a:ext uri="{FF2B5EF4-FFF2-40B4-BE49-F238E27FC236}">
                <a16:creationId xmlns:a16="http://schemas.microsoft.com/office/drawing/2014/main" id="{70C5C5A6-7008-C849-83F7-7B3E0395F688}"/>
              </a:ext>
            </a:extLst>
          </p:cNvPr>
          <p:cNvSpPr>
            <a:spLocks noGrp="1"/>
          </p:cNvSpPr>
          <p:nvPr>
            <p:ph type="ftr" sz="quarter" idx="11"/>
          </p:nvPr>
        </p:nvSpPr>
        <p:spPr>
          <a:xfrm>
            <a:off x="3003430" y="6370727"/>
            <a:ext cx="4114800" cy="365125"/>
          </a:xfrm>
        </p:spPr>
        <p:txBody>
          <a:bodyPr/>
          <a:lstStyle/>
          <a:p>
            <a:r>
              <a:rPr lang="it-IT"/>
              <a:t>AMR - Baldisseri, Maiani, Ripamonti</a:t>
            </a:r>
          </a:p>
        </p:txBody>
      </p:sp>
      <p:sp>
        <p:nvSpPr>
          <p:cNvPr id="47" name="Cornice 46">
            <a:extLst>
              <a:ext uri="{FF2B5EF4-FFF2-40B4-BE49-F238E27FC236}">
                <a16:creationId xmlns:a16="http://schemas.microsoft.com/office/drawing/2014/main" id="{6650DC72-6299-1F4F-BE99-7D9FA0580F2B}"/>
              </a:ext>
            </a:extLst>
          </p:cNvPr>
          <p:cNvSpPr/>
          <p:nvPr/>
        </p:nvSpPr>
        <p:spPr>
          <a:xfrm>
            <a:off x="589541" y="122148"/>
            <a:ext cx="3119430" cy="761999"/>
          </a:xfrm>
          <a:prstGeom prst="frame">
            <a:avLst/>
          </a:prstGeom>
          <a:solidFill>
            <a:srgbClr val="FAE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highlight>
                <a:srgbClr val="FFFF00"/>
              </a:highlight>
            </a:endParaRPr>
          </a:p>
        </p:txBody>
      </p:sp>
      <p:sp>
        <p:nvSpPr>
          <p:cNvPr id="50" name="CasellaDiTesto 49">
            <a:extLst>
              <a:ext uri="{FF2B5EF4-FFF2-40B4-BE49-F238E27FC236}">
                <a16:creationId xmlns:a16="http://schemas.microsoft.com/office/drawing/2014/main" id="{D211A3BA-7F33-CC4E-AF89-972CDA3DCB5A}"/>
              </a:ext>
            </a:extLst>
          </p:cNvPr>
          <p:cNvSpPr txBox="1"/>
          <p:nvPr/>
        </p:nvSpPr>
        <p:spPr>
          <a:xfrm>
            <a:off x="-271322" y="267870"/>
            <a:ext cx="4750057" cy="523220"/>
          </a:xfrm>
          <a:prstGeom prst="rect">
            <a:avLst/>
          </a:prstGeom>
          <a:noFill/>
        </p:spPr>
        <p:txBody>
          <a:bodyPr wrap="square" rtlCol="0">
            <a:spAutoFit/>
          </a:bodyPr>
          <a:lstStyle/>
          <a:p>
            <a:pPr algn="ctr"/>
            <a:r>
              <a:rPr lang="it-IT" sz="2800">
                <a:latin typeface="Book Antiqua" panose="02040602050305030304" pitchFamily="18" charset="0"/>
              </a:rPr>
              <a:t>SIMULATIONS</a:t>
            </a:r>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78C17CD0-34A5-5F22-3D60-EC5AB88EB320}"/>
                  </a:ext>
                </a:extLst>
              </p:cNvPr>
              <p:cNvSpPr txBox="1"/>
              <p:nvPr/>
            </p:nvSpPr>
            <p:spPr>
              <a:xfrm>
                <a:off x="309571" y="1487069"/>
                <a:ext cx="11572858" cy="2852832"/>
              </a:xfrm>
              <a:prstGeom prst="rect">
                <a:avLst/>
              </a:prstGeom>
              <a:noFill/>
            </p:spPr>
            <p:txBody>
              <a:bodyPr wrap="square" rtlCol="0">
                <a:spAutoFit/>
              </a:bodyPr>
              <a:lstStyle/>
              <a:p>
                <a:pPr marL="285750" indent="-285750">
                  <a:buFont typeface="Arial" panose="020B0604020202020204" pitchFamily="34" charset="0"/>
                  <a:buChar char="•"/>
                </a:pPr>
                <a:r>
                  <a:rPr lang="en-US" sz="1600" b="1" i="1">
                    <a:latin typeface="Book Antiqua" panose="02040602050305030304" pitchFamily="18" charset="0"/>
                  </a:rPr>
                  <a:t>Feedback matrix </a:t>
                </a:r>
                <a14:m>
                  <m:oMath xmlns:m="http://schemas.openxmlformats.org/officeDocument/2006/math">
                    <m:r>
                      <a:rPr lang="it-IT" sz="1600" b="1" i="1" smtClean="0">
                        <a:latin typeface="Cambria Math" panose="02040503050406030204" pitchFamily="18" charset="0"/>
                      </a:rPr>
                      <m:t>𝑲</m:t>
                    </m:r>
                  </m:oMath>
                </a14:m>
                <a:r>
                  <a:rPr lang="en-US" sz="1600" b="1" i="1">
                    <a:latin typeface="Book Antiqua" panose="02040602050305030304" pitchFamily="18" charset="0"/>
                  </a:rPr>
                  <a:t>:</a:t>
                </a:r>
              </a:p>
              <a:p>
                <a:r>
                  <a:rPr lang="en-AU" sz="1600">
                    <a:latin typeface="Book Antiqua" panose="02040602050305030304" pitchFamily="18" charset="0"/>
                  </a:rPr>
                  <a:t>In both Nominal and Stochastic MPCs, the feedback matrix </a:t>
                </a:r>
                <a14:m>
                  <m:oMath xmlns:m="http://schemas.openxmlformats.org/officeDocument/2006/math">
                    <m:r>
                      <a:rPr lang="it-IT" sz="1600" b="0" i="1" smtClean="0">
                        <a:latin typeface="Cambria Math" panose="02040503050406030204" pitchFamily="18" charset="0"/>
                      </a:rPr>
                      <m:t>𝐾</m:t>
                    </m:r>
                  </m:oMath>
                </a14:m>
                <a:r>
                  <a:rPr lang="en-AU" sz="1600">
                    <a:latin typeface="Book Antiqua" panose="02040602050305030304" pitchFamily="18" charset="0"/>
                  </a:rPr>
                  <a:t> is chosen so that the eigenvalues of </a:t>
                </a:r>
                <a14:m>
                  <m:oMath xmlns:m="http://schemas.openxmlformats.org/officeDocument/2006/math">
                    <m:r>
                      <a:rPr lang="it-IT" sz="1600" b="0" i="1" smtClean="0">
                        <a:latin typeface="Cambria Math" panose="02040503050406030204" pitchFamily="18" charset="0"/>
                      </a:rPr>
                      <m:t>𝐴</m:t>
                    </m:r>
                    <m:r>
                      <a:rPr lang="it-IT" sz="1600" b="0" i="1" smtClean="0">
                        <a:latin typeface="Cambria Math" panose="02040503050406030204" pitchFamily="18" charset="0"/>
                      </a:rPr>
                      <m:t>+</m:t>
                    </m:r>
                    <m:r>
                      <a:rPr lang="it-IT" sz="1600" b="0" i="1" smtClean="0">
                        <a:latin typeface="Cambria Math" panose="02040503050406030204" pitchFamily="18" charset="0"/>
                      </a:rPr>
                      <m:t>𝐵𝐾</m:t>
                    </m:r>
                  </m:oMath>
                </a14:m>
                <a:r>
                  <a:rPr lang="en-AU" sz="1600">
                    <a:latin typeface="Book Antiqua" panose="02040602050305030304" pitchFamily="18" charset="0"/>
                  </a:rPr>
                  <a:t> are </a:t>
                </a:r>
                <a14:m>
                  <m:oMath xmlns:m="http://schemas.openxmlformats.org/officeDocument/2006/math">
                    <m:d>
                      <m:dPr>
                        <m:begChr m:val="["/>
                        <m:endChr m:val="]"/>
                        <m:ctrlPr>
                          <a:rPr lang="en-AU" sz="1600" i="1" smtClean="0">
                            <a:latin typeface="Cambria Math" panose="02040503050406030204" pitchFamily="18" charset="0"/>
                          </a:rPr>
                        </m:ctrlPr>
                      </m:dPr>
                      <m:e>
                        <m:r>
                          <a:rPr lang="it-IT" sz="1600" b="0" i="1" smtClean="0">
                            <a:latin typeface="Cambria Math" panose="02040503050406030204" pitchFamily="18" charset="0"/>
                          </a:rPr>
                          <m:t>0.9   0.8</m:t>
                        </m:r>
                      </m:e>
                    </m:d>
                  </m:oMath>
                </a14:m>
                <a:r>
                  <a:rPr lang="en-AU" sz="1600">
                    <a:latin typeface="Book Antiqua" panose="02040602050305030304" pitchFamily="18" charset="0"/>
                  </a:rPr>
                  <a:t>, while in the Robust MPC, it is:</a:t>
                </a:r>
              </a:p>
              <a:p>
                <a:pPr/>
                <a14:m>
                  <m:oMathPara xmlns:m="http://schemas.openxmlformats.org/officeDocument/2006/math">
                    <m:oMathParaPr>
                      <m:jc m:val="centerGroup"/>
                    </m:oMathParaPr>
                    <m:oMath xmlns:m="http://schemas.openxmlformats.org/officeDocument/2006/math">
                      <m:sSub>
                        <m:sSubPr>
                          <m:ctrlPr>
                            <a:rPr lang="en-AU" sz="1600" i="1" smtClean="0">
                              <a:latin typeface="Cambria Math" panose="02040503050406030204" pitchFamily="18" charset="0"/>
                            </a:rPr>
                          </m:ctrlPr>
                        </m:sSubPr>
                        <m:e>
                          <m:r>
                            <a:rPr lang="it-IT" sz="1600" b="0" i="1" smtClean="0">
                              <a:latin typeface="Cambria Math" panose="02040503050406030204" pitchFamily="18" charset="0"/>
                            </a:rPr>
                            <m:t>𝐾</m:t>
                          </m:r>
                        </m:e>
                        <m:sub>
                          <m:r>
                            <a:rPr lang="it-IT" sz="1600" b="0" i="1" smtClean="0">
                              <a:latin typeface="Cambria Math" panose="02040503050406030204" pitchFamily="18" charset="0"/>
                            </a:rPr>
                            <m:t>𝑟𝑜𝑏𝑢𝑠𝑡</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ea typeface="Cambria Math" panose="02040503050406030204" pitchFamily="18" charset="0"/>
                                </a:rPr>
                                <m:t>𝜔𝛿</m:t>
                              </m:r>
                            </m:sup>
                          </m:sSup>
                        </m:num>
                        <m:den>
                          <m:sSup>
                            <m:sSupPr>
                              <m:ctrlPr>
                                <a:rPr lang="it-IT" sz="1600" i="1">
                                  <a:latin typeface="Cambria Math" panose="02040503050406030204" pitchFamily="18" charset="0"/>
                                </a:rPr>
                              </m:ctrlPr>
                            </m:sSupPr>
                            <m:e>
                              <m:r>
                                <a:rPr lang="it-IT" sz="1600" i="1">
                                  <a:latin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𝜔𝛿</m:t>
                              </m:r>
                            </m:sup>
                          </m:sSup>
                          <m:r>
                            <a:rPr lang="it-IT" sz="1600" b="0" i="1" smtClean="0">
                              <a:latin typeface="Cambria Math" panose="02040503050406030204" pitchFamily="18" charset="0"/>
                              <a:ea typeface="Cambria Math" panose="02040503050406030204" pitchFamily="18" charset="0"/>
                            </a:rPr>
                            <m:t>−1</m:t>
                          </m:r>
                        </m:den>
                      </m:f>
                      <m:d>
                        <m:dPr>
                          <m:ctrlPr>
                            <a:rPr lang="it-IT" sz="1600" b="0" i="1" smtClean="0">
                              <a:latin typeface="Cambria Math" panose="02040503050406030204" pitchFamily="18" charset="0"/>
                            </a:rPr>
                          </m:ctrlPr>
                        </m:dPr>
                        <m:e>
                          <m:r>
                            <a:rPr lang="it-IT" sz="1600" b="0" i="1" smtClean="0">
                              <a:latin typeface="Cambria Math" panose="02040503050406030204" pitchFamily="18" charset="0"/>
                            </a:rPr>
                            <m:t>1      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num>
                            <m:den>
                              <m:r>
                                <a:rPr lang="it-IT" sz="1600" b="0" i="1" smtClean="0">
                                  <a:latin typeface="Cambria Math" panose="02040503050406030204" pitchFamily="18" charset="0"/>
                                  <a:ea typeface="Cambria Math" panose="02040503050406030204" pitchFamily="18" charset="0"/>
                                </a:rPr>
                                <m:t>𝜔</m:t>
                              </m:r>
                            </m:den>
                          </m:f>
                        </m:e>
                      </m:d>
                    </m:oMath>
                  </m:oMathPara>
                </a14:m>
                <a:endParaRPr lang="en-AU" sz="1600">
                  <a:latin typeface="Book Antiqua" panose="02040602050305030304" pitchFamily="18" charset="0"/>
                </a:endParaRPr>
              </a:p>
              <a:p>
                <a:endParaRPr lang="en-AU" sz="1600" i="1">
                  <a:solidFill>
                    <a:srgbClr val="C00000"/>
                  </a:solidFill>
                  <a:latin typeface="Book Antiqua" panose="02040602050305030304" pitchFamily="18" charset="0"/>
                </a:endParaRPr>
              </a:p>
              <a:p>
                <a:endParaRPr lang="en-AU" sz="1600" i="1">
                  <a:solidFill>
                    <a:srgbClr val="C00000"/>
                  </a:solidFill>
                  <a:latin typeface="Book Antiqua" panose="02040602050305030304" pitchFamily="18" charset="0"/>
                </a:endParaRPr>
              </a:p>
              <a:p>
                <a:pPr marL="285750" indent="-285750">
                  <a:buFont typeface="Arial" panose="020B0604020202020204" pitchFamily="34" charset="0"/>
                  <a:buChar char="•"/>
                </a:pPr>
                <a:r>
                  <a:rPr lang="en-IE" sz="1600" b="1" i="1">
                    <a:latin typeface="Book Antiqua" panose="02040602050305030304" pitchFamily="18" charset="0"/>
                  </a:rPr>
                  <a:t>Coronal plane constraint:</a:t>
                </a:r>
              </a:p>
              <a:p>
                <a:r>
                  <a:rPr lang="en-IE" sz="1600">
                    <a:latin typeface="Book Antiqua" panose="02040602050305030304" pitchFamily="18" charset="0"/>
                  </a:rPr>
                  <a:t>Add an inequality constraint on the y coordinate of the </a:t>
                </a:r>
                <a:r>
                  <a:rPr lang="en-IE" sz="1600" err="1">
                    <a:latin typeface="Book Antiqua" panose="02040602050305030304" pitchFamily="18" charset="0"/>
                  </a:rPr>
                  <a:t>CoM</a:t>
                </a:r>
                <a:r>
                  <a:rPr lang="en-IE" sz="1600">
                    <a:latin typeface="Book Antiqua" panose="02040602050305030304" pitchFamily="18" charset="0"/>
                  </a:rPr>
                  <a:t> in such a way that the robot does not oscillate too much in the coronal plane: </a:t>
                </a:r>
              </a:p>
              <a:p>
                <a:pPr/>
                <a14:m>
                  <m:oMathPara xmlns:m="http://schemas.openxmlformats.org/officeDocument/2006/math">
                    <m:oMathParaPr>
                      <m:jc m:val="centerGroup"/>
                    </m:oMathParaPr>
                    <m:oMath xmlns:m="http://schemas.openxmlformats.org/officeDocument/2006/math">
                      <m:d>
                        <m:dPr>
                          <m:begChr m:val="|"/>
                          <m:endChr m:val="|"/>
                          <m:ctrlPr>
                            <a:rPr lang="en-IE" sz="1600" i="1" smtClean="0">
                              <a:latin typeface="Cambria Math" panose="02040503050406030204" pitchFamily="18" charset="0"/>
                            </a:rPr>
                          </m:ctrlPr>
                        </m:dPr>
                        <m:e>
                          <m:sSubSup>
                            <m:sSubSupPr>
                              <m:ctrlPr>
                                <a:rPr lang="en-IE" sz="1600" i="1" smtClean="0">
                                  <a:latin typeface="Cambria Math" panose="02040503050406030204" pitchFamily="18" charset="0"/>
                                </a:rPr>
                              </m:ctrlPr>
                            </m:sSubSupPr>
                            <m:e>
                              <m:r>
                                <a:rPr lang="it-IT" sz="1600" b="0" i="1" smtClean="0">
                                  <a:latin typeface="Cambria Math" panose="02040503050406030204" pitchFamily="18" charset="0"/>
                                </a:rPr>
                                <m:t>𝑐</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sub>
                            <m:sup>
                              <m:r>
                                <a:rPr lang="it-IT" sz="1600" b="0" i="1" smtClean="0">
                                  <a:latin typeface="Cambria Math" panose="02040503050406030204" pitchFamily="18" charset="0"/>
                                </a:rPr>
                                <m:t>𝑦</m:t>
                              </m:r>
                            </m:sup>
                          </m:sSubSup>
                        </m:e>
                      </m:d>
                      <m:r>
                        <a:rPr lang="it-IT" sz="1600" b="0" i="1" smtClean="0">
                          <a:latin typeface="Cambria Math" panose="02040503050406030204" pitchFamily="18" charset="0"/>
                        </a:rPr>
                        <m:t>&lt;</m:t>
                      </m:r>
                      <m:sSubSup>
                        <m:sSubSupPr>
                          <m:ctrlPr>
                            <a:rPr lang="it-IT" sz="1600" b="0" i="1" smtClean="0">
                              <a:latin typeface="Cambria Math" panose="02040503050406030204" pitchFamily="18" charset="0"/>
                            </a:rPr>
                          </m:ctrlPr>
                        </m:sSubSupPr>
                        <m:e>
                          <m:r>
                            <a:rPr lang="it-IT" sz="1600" b="0" i="1" smtClean="0">
                              <a:latin typeface="Cambria Math" panose="02040503050406030204" pitchFamily="18" charset="0"/>
                            </a:rPr>
                            <m:t>𝑐</m:t>
                          </m:r>
                        </m:e>
                        <m:sub>
                          <m:r>
                            <a:rPr lang="it-IT" sz="1600" b="0" i="1" smtClean="0">
                              <a:latin typeface="Cambria Math" panose="02040503050406030204" pitchFamily="18" charset="0"/>
                            </a:rPr>
                            <m:t>𝑚𝑎𝑥</m:t>
                          </m:r>
                        </m:sub>
                        <m:sup>
                          <m:r>
                            <a:rPr lang="it-IT" sz="1600" b="0" i="1" smtClean="0">
                              <a:latin typeface="Cambria Math" panose="02040503050406030204" pitchFamily="18" charset="0"/>
                            </a:rPr>
                            <m:t>𝑦</m:t>
                          </m:r>
                        </m:sup>
                      </m:sSubSup>
                      <m:r>
                        <a:rPr lang="it-IT" sz="1600" b="0" i="1" smtClean="0">
                          <a:latin typeface="Cambria Math" panose="02040503050406030204" pitchFamily="18" charset="0"/>
                        </a:rPr>
                        <m:t>       </m:t>
                      </m:r>
                      <m:r>
                        <a:rPr lang="it-IT" sz="1600" b="0" i="1" smtClean="0">
                          <a:latin typeface="Cambria Math" panose="02040503050406030204" pitchFamily="18" charset="0"/>
                        </a:rPr>
                        <m:t>𝑖</m:t>
                      </m:r>
                      <m:r>
                        <a:rPr lang="it-IT" sz="1600" b="0" i="1" smtClean="0">
                          <a:latin typeface="Cambria Math" panose="02040503050406030204" pitchFamily="18" charset="0"/>
                        </a:rPr>
                        <m:t>=1,…,</m:t>
                      </m:r>
                      <m:r>
                        <a:rPr lang="it-IT" sz="1600" b="0" i="1" smtClean="0">
                          <a:latin typeface="Cambria Math" panose="02040503050406030204" pitchFamily="18" charset="0"/>
                        </a:rPr>
                        <m:t>𝑁</m:t>
                      </m:r>
                    </m:oMath>
                  </m:oMathPara>
                </a14:m>
                <a:endParaRPr lang="en-IE" sz="1400">
                  <a:latin typeface="Book Antiqua" panose="02040602050305030304" pitchFamily="18" charset="0"/>
                </a:endParaRPr>
              </a:p>
            </p:txBody>
          </p:sp>
        </mc:Choice>
        <mc:Fallback xmlns="">
          <p:sp>
            <p:nvSpPr>
              <p:cNvPr id="19" name="CasellaDiTesto 18">
                <a:extLst>
                  <a:ext uri="{FF2B5EF4-FFF2-40B4-BE49-F238E27FC236}">
                    <a16:creationId xmlns:a16="http://schemas.microsoft.com/office/drawing/2014/main" id="{78C17CD0-34A5-5F22-3D60-EC5AB88EB320}"/>
                  </a:ext>
                </a:extLst>
              </p:cNvPr>
              <p:cNvSpPr txBox="1">
                <a:spLocks noRot="1" noChangeAspect="1" noMove="1" noResize="1" noEditPoints="1" noAdjustHandles="1" noChangeArrowheads="1" noChangeShapeType="1" noTextEdit="1"/>
              </p:cNvSpPr>
              <p:nvPr/>
            </p:nvSpPr>
            <p:spPr>
              <a:xfrm>
                <a:off x="309571" y="1487069"/>
                <a:ext cx="11572858" cy="2852832"/>
              </a:xfrm>
              <a:prstGeom prst="rect">
                <a:avLst/>
              </a:prstGeom>
              <a:blipFill>
                <a:blip r:embed="rId4"/>
                <a:stretch>
                  <a:fillRect l="-316" t="-641" r="-421"/>
                </a:stretch>
              </a:blipFill>
            </p:spPr>
            <p:txBody>
              <a:bodyPr/>
              <a:lstStyle/>
              <a:p>
                <a:r>
                  <a:rPr lang="en-US">
                    <a:noFill/>
                  </a:rPr>
                  <a:t> </a:t>
                </a:r>
              </a:p>
            </p:txBody>
          </p:sp>
        </mc:Fallback>
      </mc:AlternateContent>
      <p:sp>
        <p:nvSpPr>
          <p:cNvPr id="20" name="CasellaDiTesto 19">
            <a:extLst>
              <a:ext uri="{FF2B5EF4-FFF2-40B4-BE49-F238E27FC236}">
                <a16:creationId xmlns:a16="http://schemas.microsoft.com/office/drawing/2014/main" id="{5CFB90BC-8E58-8C76-4849-0551CF590701}"/>
              </a:ext>
            </a:extLst>
          </p:cNvPr>
          <p:cNvSpPr txBox="1"/>
          <p:nvPr/>
        </p:nvSpPr>
        <p:spPr>
          <a:xfrm>
            <a:off x="309571" y="4770538"/>
            <a:ext cx="11356742" cy="584775"/>
          </a:xfrm>
          <a:prstGeom prst="rect">
            <a:avLst/>
          </a:prstGeom>
          <a:noFill/>
        </p:spPr>
        <p:txBody>
          <a:bodyPr wrap="square" rtlCol="0">
            <a:spAutoFit/>
          </a:bodyPr>
          <a:lstStyle/>
          <a:p>
            <a:pPr marL="285750" indent="-285750">
              <a:buFont typeface="Arial" panose="020B0604020202020204" pitchFamily="34" charset="0"/>
              <a:buChar char="•"/>
            </a:pPr>
            <a:r>
              <a:rPr lang="it-IT" sz="1600" b="1" i="1">
                <a:latin typeface="Book Antiqua" panose="02040602050305030304" pitchFamily="18" charset="0"/>
              </a:rPr>
              <a:t>Solver</a:t>
            </a:r>
            <a:r>
              <a:rPr lang="en-US" sz="1600" b="1" i="1">
                <a:latin typeface="Book Antiqua" panose="02040602050305030304" pitchFamily="18" charset="0"/>
              </a:rPr>
              <a:t>:</a:t>
            </a:r>
          </a:p>
          <a:p>
            <a:r>
              <a:rPr lang="en-AU" sz="1600">
                <a:latin typeface="Book Antiqua" panose="02040602050305030304" pitchFamily="18" charset="0"/>
              </a:rPr>
              <a:t>The problem is solved in </a:t>
            </a:r>
            <a:r>
              <a:rPr lang="en-AU" sz="1600" i="1">
                <a:latin typeface="Book Antiqua" panose="02040602050305030304" pitchFamily="18" charset="0"/>
              </a:rPr>
              <a:t>MATLAB </a:t>
            </a:r>
            <a:r>
              <a:rPr lang="en-AU" sz="1600">
                <a:latin typeface="Book Antiqua" panose="02040602050305030304" pitchFamily="18" charset="0"/>
              </a:rPr>
              <a:t>using the function </a:t>
            </a:r>
            <a:r>
              <a:rPr lang="en-AU" sz="1600" i="1" err="1">
                <a:latin typeface="Book Antiqua" panose="02040602050305030304" pitchFamily="18" charset="0"/>
              </a:rPr>
              <a:t>quadprog</a:t>
            </a:r>
            <a:r>
              <a:rPr lang="en-AU" sz="1600" i="1">
                <a:latin typeface="Book Antiqua" panose="02040602050305030304" pitchFamily="18" charset="0"/>
              </a:rPr>
              <a:t>.</a:t>
            </a:r>
            <a:endParaRPr lang="en-AU" sz="1600">
              <a:latin typeface="Book Antiqua" panose="02040602050305030304" pitchFamily="18" charset="0"/>
            </a:endParaRPr>
          </a:p>
        </p:txBody>
      </p:sp>
    </p:spTree>
    <p:extLst>
      <p:ext uri="{BB962C8B-B14F-4D97-AF65-F5344CB8AC3E}">
        <p14:creationId xmlns:p14="http://schemas.microsoft.com/office/powerpoint/2010/main" val="114960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56835B1C-D96C-0448-96F6-E8EE02C878E9}"/>
              </a:ext>
            </a:extLst>
          </p:cNvPr>
          <p:cNvPicPr>
            <a:picLocks noChangeAspect="1"/>
          </p:cNvPicPr>
          <p:nvPr/>
        </p:nvPicPr>
        <p:blipFill>
          <a:blip r:embed="rId3"/>
          <a:stretch>
            <a:fillRect/>
          </a:stretch>
        </p:blipFill>
        <p:spPr>
          <a:xfrm>
            <a:off x="3629247" y="-192395"/>
            <a:ext cx="9049063" cy="1076542"/>
          </a:xfrm>
          <a:prstGeom prst="rect">
            <a:avLst/>
          </a:prstGeom>
        </p:spPr>
      </p:pic>
      <p:pic>
        <p:nvPicPr>
          <p:cNvPr id="48" name="Immagine 47">
            <a:extLst>
              <a:ext uri="{FF2B5EF4-FFF2-40B4-BE49-F238E27FC236}">
                <a16:creationId xmlns:a16="http://schemas.microsoft.com/office/drawing/2014/main" id="{BB3BE06B-306F-8C4B-B974-8A1F533D3FDE}"/>
              </a:ext>
            </a:extLst>
          </p:cNvPr>
          <p:cNvPicPr>
            <a:picLocks noChangeAspect="1"/>
          </p:cNvPicPr>
          <p:nvPr/>
        </p:nvPicPr>
        <p:blipFill rotWithShape="1">
          <a:blip r:embed="rId3"/>
          <a:srcRect l="51185" r="29706"/>
          <a:stretch/>
        </p:blipFill>
        <p:spPr>
          <a:xfrm>
            <a:off x="-577445" y="-207251"/>
            <a:ext cx="1226287" cy="1076542"/>
          </a:xfrm>
          <a:prstGeom prst="rect">
            <a:avLst/>
          </a:prstGeom>
        </p:spPr>
      </p:pic>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610600" y="6492875"/>
            <a:ext cx="2743200" cy="365125"/>
          </a:xfrm>
        </p:spPr>
        <p:txBody>
          <a:bodyPr/>
          <a:lstStyle/>
          <a:p>
            <a:fld id="{DC37C2B9-A872-A944-AEE9-F3A7BF297768}" type="slidenum">
              <a:rPr lang="it-IT" smtClean="0"/>
              <a:t>18</a:t>
            </a:fld>
            <a:endParaRPr lang="it-IT"/>
          </a:p>
        </p:txBody>
      </p:sp>
      <p:sp>
        <p:nvSpPr>
          <p:cNvPr id="18" name="Segnaposto piè di pagina 17">
            <a:extLst>
              <a:ext uri="{FF2B5EF4-FFF2-40B4-BE49-F238E27FC236}">
                <a16:creationId xmlns:a16="http://schemas.microsoft.com/office/drawing/2014/main" id="{70C5C5A6-7008-C849-83F7-7B3E0395F688}"/>
              </a:ext>
            </a:extLst>
          </p:cNvPr>
          <p:cNvSpPr>
            <a:spLocks noGrp="1"/>
          </p:cNvSpPr>
          <p:nvPr>
            <p:ph type="ftr" sz="quarter" idx="11"/>
          </p:nvPr>
        </p:nvSpPr>
        <p:spPr>
          <a:xfrm>
            <a:off x="3012483" y="6543407"/>
            <a:ext cx="4114800" cy="365125"/>
          </a:xfrm>
        </p:spPr>
        <p:txBody>
          <a:bodyPr/>
          <a:lstStyle/>
          <a:p>
            <a:r>
              <a:rPr lang="it-IT"/>
              <a:t>AMR - Baldisseri, Maiani, Ripamonti</a:t>
            </a:r>
          </a:p>
        </p:txBody>
      </p:sp>
      <p:sp>
        <p:nvSpPr>
          <p:cNvPr id="47" name="Cornice 46">
            <a:extLst>
              <a:ext uri="{FF2B5EF4-FFF2-40B4-BE49-F238E27FC236}">
                <a16:creationId xmlns:a16="http://schemas.microsoft.com/office/drawing/2014/main" id="{6650DC72-6299-1F4F-BE99-7D9FA0580F2B}"/>
              </a:ext>
            </a:extLst>
          </p:cNvPr>
          <p:cNvSpPr/>
          <p:nvPr/>
        </p:nvSpPr>
        <p:spPr>
          <a:xfrm>
            <a:off x="589541" y="122148"/>
            <a:ext cx="3119430" cy="761999"/>
          </a:xfrm>
          <a:prstGeom prst="frame">
            <a:avLst/>
          </a:prstGeom>
          <a:solidFill>
            <a:srgbClr val="FAE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highlight>
                <a:srgbClr val="FFFF00"/>
              </a:highlight>
            </a:endParaRPr>
          </a:p>
        </p:txBody>
      </p:sp>
      <p:sp>
        <p:nvSpPr>
          <p:cNvPr id="50" name="CasellaDiTesto 49">
            <a:extLst>
              <a:ext uri="{FF2B5EF4-FFF2-40B4-BE49-F238E27FC236}">
                <a16:creationId xmlns:a16="http://schemas.microsoft.com/office/drawing/2014/main" id="{D211A3BA-7F33-CC4E-AF89-972CDA3DCB5A}"/>
              </a:ext>
            </a:extLst>
          </p:cNvPr>
          <p:cNvSpPr txBox="1"/>
          <p:nvPr/>
        </p:nvSpPr>
        <p:spPr>
          <a:xfrm>
            <a:off x="-271322" y="267870"/>
            <a:ext cx="4750057" cy="523220"/>
          </a:xfrm>
          <a:prstGeom prst="rect">
            <a:avLst/>
          </a:prstGeom>
          <a:noFill/>
        </p:spPr>
        <p:txBody>
          <a:bodyPr wrap="square" rtlCol="0">
            <a:spAutoFit/>
          </a:bodyPr>
          <a:lstStyle/>
          <a:p>
            <a:pPr algn="ctr"/>
            <a:r>
              <a:rPr lang="it-IT" sz="2800">
                <a:latin typeface="Book Antiqua" panose="02040602050305030304" pitchFamily="18" charset="0"/>
              </a:rPr>
              <a:t>SIMULATIONS</a:t>
            </a: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5CFB90BC-8E58-8C76-4849-0551CF590701}"/>
                  </a:ext>
                </a:extLst>
              </p:cNvPr>
              <p:cNvSpPr txBox="1"/>
              <p:nvPr/>
            </p:nvSpPr>
            <p:spPr>
              <a:xfrm>
                <a:off x="353427" y="1251355"/>
                <a:ext cx="11485146" cy="830997"/>
              </a:xfrm>
              <a:prstGeom prst="rect">
                <a:avLst/>
              </a:prstGeom>
              <a:noFill/>
            </p:spPr>
            <p:txBody>
              <a:bodyPr wrap="square" rtlCol="0">
                <a:spAutoFit/>
              </a:bodyPr>
              <a:lstStyle/>
              <a:p>
                <a:pPr marL="285750" indent="-285750">
                  <a:buFont typeface="Arial" panose="020B0604020202020204" pitchFamily="34" charset="0"/>
                  <a:buChar char="•"/>
                </a:pPr>
                <a:r>
                  <a:rPr lang="en-IE" sz="1600" b="1" i="1">
                    <a:latin typeface="Book Antiqua" panose="02040602050305030304" pitchFamily="18" charset="0"/>
                    <a:ea typeface="Cambria Math" panose="02040503050406030204" pitchFamily="18" charset="0"/>
                  </a:rPr>
                  <a:t>Footprint reduction </a:t>
                </a:r>
                <a14:m>
                  <m:oMath xmlns:m="http://schemas.openxmlformats.org/officeDocument/2006/math">
                    <m:r>
                      <a:rPr lang="en-IE" sz="1600" b="1" i="1" dirty="0">
                        <a:latin typeface="Cambria Math" panose="02040503050406030204" pitchFamily="18" charset="0"/>
                        <a:ea typeface="Cambria Math" panose="02040503050406030204" pitchFamily="18" charset="0"/>
                      </a:rPr>
                      <m:t>𝜼</m:t>
                    </m:r>
                  </m:oMath>
                </a14:m>
                <a:r>
                  <a:rPr lang="en-IE" sz="1600" b="1" i="1">
                    <a:latin typeface="Book Antiqua" panose="02040602050305030304" pitchFamily="18" charset="0"/>
                  </a:rPr>
                  <a:t>: </a:t>
                </a:r>
              </a:p>
              <a:p>
                <a:r>
                  <a:rPr lang="en-CA" sz="1600">
                    <a:latin typeface="Book Antiqua" panose="02040602050305030304" pitchFamily="18" charset="0"/>
                  </a:rPr>
                  <a:t>The x-axis represents the receding horizon of the controller, while the y-axis represents the reduction of the ZMP foot constraint for each side of the foot.</a:t>
                </a:r>
              </a:p>
            </p:txBody>
          </p:sp>
        </mc:Choice>
        <mc:Fallback xmlns="">
          <p:sp>
            <p:nvSpPr>
              <p:cNvPr id="20" name="CasellaDiTesto 19">
                <a:extLst>
                  <a:ext uri="{FF2B5EF4-FFF2-40B4-BE49-F238E27FC236}">
                    <a16:creationId xmlns:a16="http://schemas.microsoft.com/office/drawing/2014/main" id="{5CFB90BC-8E58-8C76-4849-0551CF590701}"/>
                  </a:ext>
                </a:extLst>
              </p:cNvPr>
              <p:cNvSpPr txBox="1">
                <a:spLocks noRot="1" noChangeAspect="1" noMove="1" noResize="1" noEditPoints="1" noAdjustHandles="1" noChangeArrowheads="1" noChangeShapeType="1" noTextEdit="1"/>
              </p:cNvSpPr>
              <p:nvPr/>
            </p:nvSpPr>
            <p:spPr>
              <a:xfrm>
                <a:off x="353427" y="1251355"/>
                <a:ext cx="11485146" cy="830997"/>
              </a:xfrm>
              <a:prstGeom prst="rect">
                <a:avLst/>
              </a:prstGeom>
              <a:blipFill>
                <a:blip r:embed="rId4"/>
                <a:stretch>
                  <a:fillRect l="-318" t="-2190" r="-265" b="-8029"/>
                </a:stretch>
              </a:blipFill>
            </p:spPr>
            <p:txBody>
              <a:bodyPr/>
              <a:lstStyle/>
              <a:p>
                <a:r>
                  <a:rPr lang="en-US">
                    <a:noFill/>
                  </a:rPr>
                  <a:t> </a:t>
                </a:r>
              </a:p>
            </p:txBody>
          </p:sp>
        </mc:Fallback>
      </mc:AlternateContent>
      <p:pic>
        <p:nvPicPr>
          <p:cNvPr id="4" name="Immagine 3">
            <a:extLst>
              <a:ext uri="{FF2B5EF4-FFF2-40B4-BE49-F238E27FC236}">
                <a16:creationId xmlns:a16="http://schemas.microsoft.com/office/drawing/2014/main" id="{2C5C57B5-E0C8-8036-50C4-6E3F2F32BFEB}"/>
              </a:ext>
            </a:extLst>
          </p:cNvPr>
          <p:cNvPicPr>
            <a:picLocks noChangeAspect="1"/>
          </p:cNvPicPr>
          <p:nvPr/>
        </p:nvPicPr>
        <p:blipFill rotWithShape="1">
          <a:blip r:embed="rId5"/>
          <a:srcRect l="6713" t="5127" r="7356" b="6124"/>
          <a:stretch/>
        </p:blipFill>
        <p:spPr>
          <a:xfrm>
            <a:off x="3432822" y="2250022"/>
            <a:ext cx="5326355" cy="4125714"/>
          </a:xfrm>
          <a:prstGeom prst="rect">
            <a:avLst/>
          </a:prstGeom>
        </p:spPr>
      </p:pic>
      <p:pic>
        <p:nvPicPr>
          <p:cNvPr id="3" name="Immagine 2">
            <a:extLst>
              <a:ext uri="{FF2B5EF4-FFF2-40B4-BE49-F238E27FC236}">
                <a16:creationId xmlns:a16="http://schemas.microsoft.com/office/drawing/2014/main" id="{C9393107-AD49-CE45-AAAC-8AE15206F99E}"/>
              </a:ext>
            </a:extLst>
          </p:cNvPr>
          <p:cNvPicPr>
            <a:picLocks noChangeAspect="1"/>
          </p:cNvPicPr>
          <p:nvPr/>
        </p:nvPicPr>
        <p:blipFill>
          <a:blip r:embed="rId6"/>
          <a:stretch>
            <a:fillRect/>
          </a:stretch>
        </p:blipFill>
        <p:spPr>
          <a:xfrm>
            <a:off x="6095999" y="6332919"/>
            <a:ext cx="233874" cy="210487"/>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21A5EC3F-710B-237B-6D30-BB359AE6FCAF}"/>
              </a:ext>
            </a:extLst>
          </p:cNvPr>
          <p:cNvPicPr>
            <a:picLocks noChangeAspect="1"/>
          </p:cNvPicPr>
          <p:nvPr/>
        </p:nvPicPr>
        <p:blipFill rotWithShape="1">
          <a:blip r:embed="rId7"/>
          <a:srcRect t="54342" b="1"/>
          <a:stretch/>
        </p:blipFill>
        <p:spPr>
          <a:xfrm>
            <a:off x="3183147" y="4218615"/>
            <a:ext cx="249675" cy="188529"/>
          </a:xfrm>
          <a:prstGeom prst="rect">
            <a:avLst/>
          </a:prstGeom>
        </p:spPr>
      </p:pic>
    </p:spTree>
    <p:extLst>
      <p:ext uri="{BB962C8B-B14F-4D97-AF65-F5344CB8AC3E}">
        <p14:creationId xmlns:p14="http://schemas.microsoft.com/office/powerpoint/2010/main" val="3836608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56835B1C-D96C-0448-96F6-E8EE02C878E9}"/>
              </a:ext>
            </a:extLst>
          </p:cNvPr>
          <p:cNvPicPr>
            <a:picLocks noChangeAspect="1"/>
          </p:cNvPicPr>
          <p:nvPr/>
        </p:nvPicPr>
        <p:blipFill>
          <a:blip r:embed="rId3"/>
          <a:stretch>
            <a:fillRect/>
          </a:stretch>
        </p:blipFill>
        <p:spPr>
          <a:xfrm>
            <a:off x="3629247" y="-192395"/>
            <a:ext cx="9049063" cy="1076542"/>
          </a:xfrm>
          <a:prstGeom prst="rect">
            <a:avLst/>
          </a:prstGeom>
        </p:spPr>
      </p:pic>
      <p:pic>
        <p:nvPicPr>
          <p:cNvPr id="48" name="Immagine 47">
            <a:extLst>
              <a:ext uri="{FF2B5EF4-FFF2-40B4-BE49-F238E27FC236}">
                <a16:creationId xmlns:a16="http://schemas.microsoft.com/office/drawing/2014/main" id="{BB3BE06B-306F-8C4B-B974-8A1F533D3FDE}"/>
              </a:ext>
            </a:extLst>
          </p:cNvPr>
          <p:cNvPicPr>
            <a:picLocks noChangeAspect="1"/>
          </p:cNvPicPr>
          <p:nvPr/>
        </p:nvPicPr>
        <p:blipFill rotWithShape="1">
          <a:blip r:embed="rId3"/>
          <a:srcRect l="51185" r="29706"/>
          <a:stretch/>
        </p:blipFill>
        <p:spPr>
          <a:xfrm>
            <a:off x="-577445" y="-207251"/>
            <a:ext cx="1226287" cy="1076542"/>
          </a:xfrm>
          <a:prstGeom prst="rect">
            <a:avLst/>
          </a:prstGeom>
        </p:spPr>
      </p:pic>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610600" y="6492875"/>
            <a:ext cx="2743200" cy="365125"/>
          </a:xfrm>
        </p:spPr>
        <p:txBody>
          <a:bodyPr/>
          <a:lstStyle/>
          <a:p>
            <a:fld id="{DC37C2B9-A872-A944-AEE9-F3A7BF297768}" type="slidenum">
              <a:rPr lang="it-IT" smtClean="0"/>
              <a:t>19</a:t>
            </a:fld>
            <a:endParaRPr lang="it-IT"/>
          </a:p>
        </p:txBody>
      </p:sp>
      <p:sp>
        <p:nvSpPr>
          <p:cNvPr id="18" name="Segnaposto piè di pagina 17">
            <a:extLst>
              <a:ext uri="{FF2B5EF4-FFF2-40B4-BE49-F238E27FC236}">
                <a16:creationId xmlns:a16="http://schemas.microsoft.com/office/drawing/2014/main" id="{70C5C5A6-7008-C849-83F7-7B3E0395F688}"/>
              </a:ext>
            </a:extLst>
          </p:cNvPr>
          <p:cNvSpPr>
            <a:spLocks noGrp="1"/>
          </p:cNvSpPr>
          <p:nvPr>
            <p:ph type="ftr" sz="quarter" idx="11"/>
          </p:nvPr>
        </p:nvSpPr>
        <p:spPr>
          <a:xfrm>
            <a:off x="3003430" y="6370727"/>
            <a:ext cx="4114800" cy="365125"/>
          </a:xfrm>
        </p:spPr>
        <p:txBody>
          <a:bodyPr/>
          <a:lstStyle/>
          <a:p>
            <a:r>
              <a:rPr lang="it-IT"/>
              <a:t>AMR - Baldisseri, Maiani, Ripamonti</a:t>
            </a:r>
          </a:p>
        </p:txBody>
      </p:sp>
      <p:sp>
        <p:nvSpPr>
          <p:cNvPr id="47" name="Cornice 46">
            <a:extLst>
              <a:ext uri="{FF2B5EF4-FFF2-40B4-BE49-F238E27FC236}">
                <a16:creationId xmlns:a16="http://schemas.microsoft.com/office/drawing/2014/main" id="{6650DC72-6299-1F4F-BE99-7D9FA0580F2B}"/>
              </a:ext>
            </a:extLst>
          </p:cNvPr>
          <p:cNvSpPr/>
          <p:nvPr/>
        </p:nvSpPr>
        <p:spPr>
          <a:xfrm>
            <a:off x="589541" y="122148"/>
            <a:ext cx="3119430" cy="761999"/>
          </a:xfrm>
          <a:prstGeom prst="frame">
            <a:avLst/>
          </a:prstGeom>
          <a:solidFill>
            <a:srgbClr val="FAE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highlight>
                <a:srgbClr val="FFFF00"/>
              </a:highlight>
            </a:endParaRPr>
          </a:p>
        </p:txBody>
      </p:sp>
      <p:sp>
        <p:nvSpPr>
          <p:cNvPr id="50" name="CasellaDiTesto 49">
            <a:extLst>
              <a:ext uri="{FF2B5EF4-FFF2-40B4-BE49-F238E27FC236}">
                <a16:creationId xmlns:a16="http://schemas.microsoft.com/office/drawing/2014/main" id="{D211A3BA-7F33-CC4E-AF89-972CDA3DCB5A}"/>
              </a:ext>
            </a:extLst>
          </p:cNvPr>
          <p:cNvSpPr txBox="1"/>
          <p:nvPr/>
        </p:nvSpPr>
        <p:spPr>
          <a:xfrm>
            <a:off x="-271322" y="267870"/>
            <a:ext cx="4750057" cy="523220"/>
          </a:xfrm>
          <a:prstGeom prst="rect">
            <a:avLst/>
          </a:prstGeom>
          <a:noFill/>
        </p:spPr>
        <p:txBody>
          <a:bodyPr wrap="square" rtlCol="0">
            <a:spAutoFit/>
          </a:bodyPr>
          <a:lstStyle/>
          <a:p>
            <a:pPr algn="ctr"/>
            <a:r>
              <a:rPr lang="it-IT" sz="2800">
                <a:latin typeface="Book Antiqua" panose="02040602050305030304" pitchFamily="18" charset="0"/>
              </a:rPr>
              <a:t>SIMULATIONS</a:t>
            </a:r>
          </a:p>
        </p:txBody>
      </p:sp>
      <p:sp>
        <p:nvSpPr>
          <p:cNvPr id="8" name="CasellaDiTesto 7">
            <a:extLst>
              <a:ext uri="{FF2B5EF4-FFF2-40B4-BE49-F238E27FC236}">
                <a16:creationId xmlns:a16="http://schemas.microsoft.com/office/drawing/2014/main" id="{6C8E499F-AA30-D65C-2A0C-2FCE1553BB68}"/>
              </a:ext>
            </a:extLst>
          </p:cNvPr>
          <p:cNvSpPr txBox="1"/>
          <p:nvPr/>
        </p:nvSpPr>
        <p:spPr>
          <a:xfrm>
            <a:off x="219556" y="1218137"/>
            <a:ext cx="6702105" cy="400110"/>
          </a:xfrm>
          <a:prstGeom prst="rect">
            <a:avLst/>
          </a:prstGeom>
          <a:noFill/>
        </p:spPr>
        <p:txBody>
          <a:bodyPr wrap="square" rtlCol="0">
            <a:spAutoFit/>
          </a:bodyPr>
          <a:lstStyle/>
          <a:p>
            <a:r>
              <a:rPr lang="en-US" sz="2000" b="1">
                <a:latin typeface="Book Antiqua" panose="02040602050305030304" pitchFamily="18" charset="0"/>
              </a:rPr>
              <a:t>Constant disturbance simulations</a:t>
            </a: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234773F6-D209-92A1-DC7B-ADE31DFF9F21}"/>
                  </a:ext>
                </a:extLst>
              </p:cNvPr>
              <p:cNvSpPr txBox="1"/>
              <p:nvPr/>
            </p:nvSpPr>
            <p:spPr>
              <a:xfrm>
                <a:off x="219556" y="2026861"/>
                <a:ext cx="7521157" cy="3845092"/>
              </a:xfrm>
              <a:prstGeom prst="rect">
                <a:avLst/>
              </a:prstGeom>
              <a:noFill/>
            </p:spPr>
            <p:txBody>
              <a:bodyPr wrap="square" rtlCol="0">
                <a:spAutoFit/>
              </a:bodyPr>
              <a:lstStyle/>
              <a:p>
                <a:r>
                  <a:rPr lang="en-US" sz="1600" dirty="0">
                    <a:latin typeface="Book Antiqua" panose="02040602050305030304" pitchFamily="18" charset="0"/>
                  </a:rPr>
                  <a:t>In this set of simulations:</a:t>
                </a:r>
              </a:p>
              <a:p>
                <a:endParaRPr lang="en-US" sz="1600" dirty="0">
                  <a:latin typeface="Book Antiqua" panose="02040602050305030304" pitchFamily="18" charset="0"/>
                </a:endParaRPr>
              </a:p>
              <a:p>
                <a:pPr marL="285750" indent="-285750">
                  <a:buFont typeface="Arial" panose="020B0604020202020204" pitchFamily="34" charset="0"/>
                  <a:buChar char="•"/>
                </a:pPr>
                <a:r>
                  <a:rPr lang="en-US" sz="1600" dirty="0">
                    <a:latin typeface="Book Antiqua" panose="02040602050305030304" pitchFamily="18" charset="0"/>
                  </a:rPr>
                  <a:t>A constant disturbance of </a:t>
                </a:r>
                <a14:m>
                  <m:oMath xmlns:m="http://schemas.openxmlformats.org/officeDocument/2006/math">
                    <m:r>
                      <a:rPr lang="it-IT" sz="1600" b="0" i="1" smtClean="0">
                        <a:latin typeface="Cambria Math" panose="02040503050406030204" pitchFamily="18" charset="0"/>
                      </a:rPr>
                      <m:t>0.9</m:t>
                    </m:r>
                    <m:r>
                      <a:rPr lang="it-IT" sz="1600" b="0" i="1" smtClean="0">
                        <a:latin typeface="Cambria Math" panose="02040503050406030204" pitchFamily="18" charset="0"/>
                        <a:ea typeface="Cambria Math" panose="02040503050406030204" pitchFamily="18" charset="0"/>
                      </a:rPr>
                      <m:t>∙</m:t>
                    </m:r>
                    <m:sSubSup>
                      <m:sSubSupPr>
                        <m:ctrlPr>
                          <a:rPr lang="it-IT" sz="1600" b="0" i="1" smtClean="0">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𝑚𝑎𝑥</m:t>
                        </m:r>
                      </m:sub>
                      <m:sup>
                        <m:r>
                          <a:rPr lang="it-IT" sz="1600" b="0" i="1" smtClean="0">
                            <a:latin typeface="Cambria Math" panose="02040503050406030204" pitchFamily="18" charset="0"/>
                            <a:ea typeface="Cambria Math" panose="02040503050406030204" pitchFamily="18" charset="0"/>
                          </a:rPr>
                          <m:t>𝑟𝑜𝑏</m:t>
                        </m:r>
                      </m:sup>
                    </m:sSubSup>
                    <m:r>
                      <a:rPr lang="it-IT" sz="1600" b="0" i="1" smtClean="0">
                        <a:latin typeface="Cambria Math" panose="02040503050406030204" pitchFamily="18" charset="0"/>
                        <a:ea typeface="Cambria Math" panose="02040503050406030204" pitchFamily="18" charset="0"/>
                      </a:rPr>
                      <m:t>=</m:t>
                    </m:r>
                    <m:r>
                      <a:rPr lang="it-IT" sz="1600" b="0" i="1" smtClean="0">
                        <a:solidFill>
                          <a:schemeClr val="tx1"/>
                        </a:solidFill>
                        <a:latin typeface="Cambria Math" panose="02040503050406030204" pitchFamily="18" charset="0"/>
                        <a:ea typeface="Cambria Math" panose="02040503050406030204" pitchFamily="18" charset="0"/>
                      </a:rPr>
                      <m:t>0.27</m:t>
                    </m:r>
                    <m:r>
                      <a:rPr lang="it-IT" sz="1600" b="0" i="1" smtClean="0">
                        <a:solidFill>
                          <a:schemeClr val="tx1"/>
                        </a:solidFill>
                        <a:latin typeface="Cambria Math" panose="02040503050406030204" pitchFamily="18" charset="0"/>
                        <a:ea typeface="Cambria Math" panose="02040503050406030204" pitchFamily="18" charset="0"/>
                      </a:rPr>
                      <m:t>𝑚</m:t>
                    </m:r>
                    <m:r>
                      <a:rPr lang="it-IT" sz="1600" b="0" i="1" smtClean="0">
                        <a:solidFill>
                          <a:schemeClr val="tx1"/>
                        </a:solidFill>
                        <a:latin typeface="Cambria Math" panose="02040503050406030204" pitchFamily="18" charset="0"/>
                        <a:ea typeface="Cambria Math" panose="02040503050406030204" pitchFamily="18" charset="0"/>
                      </a:rPr>
                      <m:t>/</m:t>
                    </m:r>
                    <m:sSup>
                      <m:sSupPr>
                        <m:ctrlPr>
                          <a:rPr lang="it-IT" sz="1600" b="0" i="1" smtClean="0">
                            <a:solidFill>
                              <a:schemeClr val="tx1"/>
                            </a:solidFill>
                            <a:latin typeface="Cambria Math" panose="02040503050406030204" pitchFamily="18" charset="0"/>
                            <a:ea typeface="Cambria Math" panose="02040503050406030204" pitchFamily="18" charset="0"/>
                          </a:rPr>
                        </m:ctrlPr>
                      </m:sSupPr>
                      <m:e>
                        <m:r>
                          <a:rPr lang="it-IT" sz="1600" b="0" i="1" smtClean="0">
                            <a:solidFill>
                              <a:schemeClr val="tx1"/>
                            </a:solidFill>
                            <a:latin typeface="Cambria Math" panose="02040503050406030204" pitchFamily="18" charset="0"/>
                            <a:ea typeface="Cambria Math" panose="02040503050406030204" pitchFamily="18" charset="0"/>
                          </a:rPr>
                          <m:t>𝑠</m:t>
                        </m:r>
                      </m:e>
                      <m:sup>
                        <m:r>
                          <a:rPr lang="it-IT" sz="1600" b="0" i="1" smtClean="0">
                            <a:solidFill>
                              <a:schemeClr val="tx1"/>
                            </a:solidFill>
                            <a:latin typeface="Cambria Math" panose="02040503050406030204" pitchFamily="18" charset="0"/>
                            <a:ea typeface="Cambria Math" panose="02040503050406030204" pitchFamily="18" charset="0"/>
                          </a:rPr>
                          <m:t>2</m:t>
                        </m:r>
                      </m:sup>
                    </m:sSup>
                  </m:oMath>
                </a14:m>
                <a:r>
                  <a:rPr lang="en-US" sz="1600" dirty="0">
                    <a:solidFill>
                      <a:schemeClr val="tx1"/>
                    </a:solidFill>
                    <a:latin typeface="Book Antiqua" panose="02040602050305030304" pitchFamily="18" charset="0"/>
                  </a:rPr>
                  <a:t> </a:t>
                </a:r>
                <a:r>
                  <a:rPr lang="en-US" sz="1600" dirty="0">
                    <a:latin typeface="Book Antiqua" panose="02040602050305030304" pitchFamily="18" charset="0"/>
                  </a:rPr>
                  <a:t>has been applied on the velocity values on the coronal upper direction(90% of maximum value).</a:t>
                </a:r>
              </a:p>
              <a:p>
                <a:pPr marL="285750" indent="-285750">
                  <a:buFont typeface="Arial" panose="020B0604020202020204" pitchFamily="34" charset="0"/>
                  <a:buChar char="•"/>
                </a:pPr>
                <a:endParaRPr lang="en-US" sz="1600" dirty="0">
                  <a:latin typeface="Book Antiqua" panose="02040602050305030304" pitchFamily="18" charset="0"/>
                </a:endParaRPr>
              </a:p>
              <a:p>
                <a:pPr marL="285750" indent="-285750">
                  <a:buFont typeface="Arial" panose="020B0604020202020204" pitchFamily="34" charset="0"/>
                  <a:buChar char="•"/>
                </a:pPr>
                <a:r>
                  <a:rPr lang="en-US" sz="1600" dirty="0">
                    <a:latin typeface="Book Antiqua" panose="02040602050305030304" pitchFamily="18" charset="0"/>
                  </a:rPr>
                  <a:t>These noises could represent the presence of uneven ground, external forces acting on the robot such as wind, or some object pushed by the robot.</a:t>
                </a:r>
              </a:p>
              <a:p>
                <a:pPr marL="285750" indent="-285750">
                  <a:buFont typeface="Arial" panose="020B0604020202020204" pitchFamily="34" charset="0"/>
                  <a:buChar char="•"/>
                </a:pPr>
                <a:endParaRPr lang="en-US" sz="1600" dirty="0">
                  <a:latin typeface="Book Antiqua" panose="02040602050305030304" pitchFamily="18" charset="0"/>
                </a:endParaRPr>
              </a:p>
              <a:p>
                <a:pPr marL="285750" indent="-285750">
                  <a:buFont typeface="Arial" panose="020B0604020202020204" pitchFamily="34" charset="0"/>
                  <a:buChar char="•"/>
                </a:pPr>
                <a:r>
                  <a:rPr lang="en-CA" sz="1600" dirty="0">
                    <a:latin typeface="Book Antiqua" panose="02040602050305030304" pitchFamily="18" charset="0"/>
                  </a:rPr>
                  <a:t>Moreover, a constraint on the y-axis position of the </a:t>
                </a:r>
                <a:r>
                  <a:rPr lang="en-CA" sz="1600" dirty="0" err="1">
                    <a:latin typeface="Book Antiqua" panose="02040602050305030304" pitchFamily="18" charset="0"/>
                  </a:rPr>
                  <a:t>CoM</a:t>
                </a:r>
                <a:r>
                  <a:rPr lang="en-CA" sz="1600" dirty="0">
                    <a:latin typeface="Book Antiqua" panose="02040602050305030304" pitchFamily="18" charset="0"/>
                  </a:rPr>
                  <a:t> is present. Such constraint may stand for the presence of an obstacle, or of a narrow passage.</a:t>
                </a:r>
              </a:p>
              <a:p>
                <a:pPr marL="285750" indent="-285750">
                  <a:buFont typeface="Arial" panose="020B0604020202020204" pitchFamily="34" charset="0"/>
                  <a:buChar char="•"/>
                </a:pPr>
                <a:endParaRPr lang="en-CA" sz="1600" dirty="0">
                  <a:latin typeface="Book Antiqua" panose="02040602050305030304" pitchFamily="18" charset="0"/>
                </a:endParaRPr>
              </a:p>
              <a:p>
                <a:pPr marL="285750" indent="-285750">
                  <a:buFont typeface="Arial" panose="020B0604020202020204" pitchFamily="34" charset="0"/>
                  <a:buChar char="•"/>
                </a:pPr>
                <a:r>
                  <a:rPr lang="en-CA" sz="1600" dirty="0">
                    <a:latin typeface="Book Antiqua" panose="02040602050305030304" pitchFamily="18" charset="0"/>
                  </a:rPr>
                  <a:t>In case of unfeasibility, a back-up controller is used.</a:t>
                </a:r>
              </a:p>
              <a:p>
                <a:pPr marL="285750" indent="-285750">
                  <a:buFont typeface="Arial" panose="020B0604020202020204" pitchFamily="34" charset="0"/>
                  <a:buChar char="•"/>
                </a:pPr>
                <a:endParaRPr lang="en-CA" sz="1600" dirty="0">
                  <a:latin typeface="Book Antiqua" panose="02040602050305030304" pitchFamily="18" charset="0"/>
                </a:endParaRPr>
              </a:p>
              <a:p>
                <a:pPr marL="285750" indent="-285750">
                  <a:buFont typeface="Arial" panose="020B0604020202020204" pitchFamily="34" charset="0"/>
                  <a:buChar char="•"/>
                </a:pPr>
                <a:r>
                  <a:rPr lang="en-CA" sz="1600" dirty="0">
                    <a:latin typeface="Book Antiqua" panose="02040602050305030304" pitchFamily="18" charset="0"/>
                  </a:rPr>
                  <a:t>For the stochastic controller a value of </a:t>
                </a:r>
                <a14:m>
                  <m:oMath xmlns:m="http://schemas.openxmlformats.org/officeDocument/2006/math">
                    <m:sSub>
                      <m:sSubPr>
                        <m:ctrlPr>
                          <a:rPr lang="en-CA" sz="1600" i="1" dirty="0" smtClean="0">
                            <a:latin typeface="Cambria Math" panose="02040503050406030204" pitchFamily="18" charset="0"/>
                          </a:rPr>
                        </m:ctrlPr>
                      </m:sSubPr>
                      <m:e>
                        <m:r>
                          <a:rPr lang="en-CA" sz="1600" i="1" dirty="0" smtClean="0">
                            <a:latin typeface="Cambria Math" panose="02040503050406030204" pitchFamily="18" charset="0"/>
                            <a:ea typeface="Cambria Math" panose="02040503050406030204" pitchFamily="18" charset="0"/>
                          </a:rPr>
                          <m:t>𝛽</m:t>
                        </m:r>
                      </m:e>
                      <m:sub>
                        <m:r>
                          <a:rPr lang="it-IT" sz="1600" b="0" i="1" dirty="0" smtClean="0">
                            <a:latin typeface="Cambria Math" panose="02040503050406030204" pitchFamily="18" charset="0"/>
                          </a:rPr>
                          <m:t>𝑥</m:t>
                        </m:r>
                      </m:sub>
                    </m:sSub>
                    <m:r>
                      <a:rPr lang="en-CA" sz="1600" i="1" dirty="0" smtClean="0">
                        <a:latin typeface="Cambria Math" panose="02040503050406030204" pitchFamily="18" charset="0"/>
                      </a:rPr>
                      <m:t> = 0.05 </m:t>
                    </m:r>
                  </m:oMath>
                </a14:m>
                <a:r>
                  <a:rPr lang="en-CA" sz="1600" dirty="0">
                    <a:latin typeface="Book Antiqua" panose="02040602050305030304" pitchFamily="18" charset="0"/>
                  </a:rPr>
                  <a:t>is used.</a:t>
                </a:r>
              </a:p>
              <a:p>
                <a:endParaRPr lang="en-US" sz="1600" dirty="0">
                  <a:latin typeface="Book Antiqua" panose="02040602050305030304" pitchFamily="18" charset="0"/>
                </a:endParaRPr>
              </a:p>
            </p:txBody>
          </p:sp>
        </mc:Choice>
        <mc:Fallback xmlns="">
          <p:sp>
            <p:nvSpPr>
              <p:cNvPr id="7" name="CasellaDiTesto 6">
                <a:extLst>
                  <a:ext uri="{FF2B5EF4-FFF2-40B4-BE49-F238E27FC236}">
                    <a16:creationId xmlns:a16="http://schemas.microsoft.com/office/drawing/2014/main" id="{234773F6-D209-92A1-DC7B-ADE31DFF9F21}"/>
                  </a:ext>
                </a:extLst>
              </p:cNvPr>
              <p:cNvSpPr txBox="1">
                <a:spLocks noRot="1" noChangeAspect="1" noMove="1" noResize="1" noEditPoints="1" noAdjustHandles="1" noChangeArrowheads="1" noChangeShapeType="1" noTextEdit="1"/>
              </p:cNvSpPr>
              <p:nvPr/>
            </p:nvSpPr>
            <p:spPr>
              <a:xfrm>
                <a:off x="219556" y="2026861"/>
                <a:ext cx="7521157" cy="3845092"/>
              </a:xfrm>
              <a:prstGeom prst="rect">
                <a:avLst/>
              </a:prstGeom>
              <a:blipFill>
                <a:blip r:embed="rId4"/>
                <a:stretch>
                  <a:fillRect l="-506" t="-329"/>
                </a:stretch>
              </a:blipFill>
            </p:spPr>
            <p:txBody>
              <a:bodyPr/>
              <a:lstStyle/>
              <a:p>
                <a:r>
                  <a:rPr lang="en-AU">
                    <a:noFill/>
                  </a:rPr>
                  <a:t> </a:t>
                </a:r>
              </a:p>
            </p:txBody>
          </p:sp>
        </mc:Fallback>
      </mc:AlternateContent>
      <p:cxnSp>
        <p:nvCxnSpPr>
          <p:cNvPr id="20" name="Connettore 1 19">
            <a:extLst>
              <a:ext uri="{FF2B5EF4-FFF2-40B4-BE49-F238E27FC236}">
                <a16:creationId xmlns:a16="http://schemas.microsoft.com/office/drawing/2014/main" id="{3BF78D0C-3062-178E-7956-49F42225A8E2}"/>
              </a:ext>
            </a:extLst>
          </p:cNvPr>
          <p:cNvCxnSpPr>
            <a:cxnSpLocks/>
          </p:cNvCxnSpPr>
          <p:nvPr/>
        </p:nvCxnSpPr>
        <p:spPr>
          <a:xfrm>
            <a:off x="186435" y="1620631"/>
            <a:ext cx="371561" cy="0"/>
          </a:xfrm>
          <a:prstGeom prst="line">
            <a:avLst/>
          </a:prstGeom>
          <a:ln>
            <a:solidFill>
              <a:srgbClr val="FAE17D"/>
            </a:solidFill>
          </a:ln>
        </p:spPr>
        <p:style>
          <a:lnRef idx="3">
            <a:schemeClr val="accent1"/>
          </a:lnRef>
          <a:fillRef idx="0">
            <a:schemeClr val="accent1"/>
          </a:fillRef>
          <a:effectRef idx="2">
            <a:schemeClr val="accent1"/>
          </a:effectRef>
          <a:fontRef idx="minor">
            <a:schemeClr val="tx1"/>
          </a:fontRef>
        </p:style>
      </p:cxnSp>
      <p:pic>
        <p:nvPicPr>
          <p:cNvPr id="4" name="Immagine 3">
            <a:extLst>
              <a:ext uri="{FF2B5EF4-FFF2-40B4-BE49-F238E27FC236}">
                <a16:creationId xmlns:a16="http://schemas.microsoft.com/office/drawing/2014/main" id="{2C6DE625-6D0A-B5FB-F84C-1C6073DF0CA8}"/>
              </a:ext>
            </a:extLst>
          </p:cNvPr>
          <p:cNvPicPr>
            <a:picLocks noChangeAspect="1"/>
          </p:cNvPicPr>
          <p:nvPr/>
        </p:nvPicPr>
        <p:blipFill rotWithShape="1">
          <a:blip r:embed="rId5"/>
          <a:srcRect l="4288" r="6897"/>
          <a:stretch/>
        </p:blipFill>
        <p:spPr>
          <a:xfrm>
            <a:off x="7611510" y="1900350"/>
            <a:ext cx="4488248" cy="3790077"/>
          </a:xfrm>
          <a:prstGeom prst="rect">
            <a:avLst/>
          </a:prstGeom>
        </p:spPr>
      </p:pic>
    </p:spTree>
    <p:extLst>
      <p:ext uri="{BB962C8B-B14F-4D97-AF65-F5344CB8AC3E}">
        <p14:creationId xmlns:p14="http://schemas.microsoft.com/office/powerpoint/2010/main" val="60885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9B39DC8-5757-5089-4B0B-3123D7D9E6CD}"/>
              </a:ext>
            </a:extLst>
          </p:cNvPr>
          <p:cNvPicPr>
            <a:picLocks noChangeAspect="1"/>
          </p:cNvPicPr>
          <p:nvPr/>
        </p:nvPicPr>
        <p:blipFill>
          <a:blip r:embed="rId2"/>
          <a:stretch>
            <a:fillRect/>
          </a:stretch>
        </p:blipFill>
        <p:spPr>
          <a:xfrm>
            <a:off x="0" y="0"/>
            <a:ext cx="12192000" cy="6858000"/>
          </a:xfrm>
          <a:prstGeom prst="rect">
            <a:avLst/>
          </a:prstGeom>
        </p:spPr>
      </p:pic>
      <p:sp>
        <p:nvSpPr>
          <p:cNvPr id="8" name="CasellaDiTesto 7">
            <a:extLst>
              <a:ext uri="{FF2B5EF4-FFF2-40B4-BE49-F238E27FC236}">
                <a16:creationId xmlns:a16="http://schemas.microsoft.com/office/drawing/2014/main" id="{166DEA27-D177-C44A-8401-411D2A849A30}"/>
              </a:ext>
            </a:extLst>
          </p:cNvPr>
          <p:cNvSpPr txBox="1"/>
          <p:nvPr/>
        </p:nvSpPr>
        <p:spPr>
          <a:xfrm>
            <a:off x="697510" y="1711417"/>
            <a:ext cx="7684490" cy="5053628"/>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GB" sz="2100">
                <a:solidFill>
                  <a:schemeClr val="bg1"/>
                </a:solidFill>
                <a:latin typeface="Book Antiqua" panose="02040602050305030304" pitchFamily="18" charset="0"/>
                <a:cs typeface="Arial"/>
              </a:rPr>
              <a:t>Introduction</a:t>
            </a:r>
          </a:p>
          <a:p>
            <a:pPr marL="457200" indent="-457200">
              <a:buFont typeface="Arial" panose="020B0604020202020204" pitchFamily="34" charset="0"/>
              <a:buChar char="•"/>
            </a:pPr>
            <a:r>
              <a:rPr lang="en-GB" sz="2100">
                <a:solidFill>
                  <a:schemeClr val="bg1"/>
                </a:solidFill>
                <a:latin typeface="Book Antiqua" panose="02040602050305030304" pitchFamily="18" charset="0"/>
                <a:ea typeface="+mn-lt"/>
                <a:cs typeface="+mn-lt"/>
              </a:rPr>
              <a:t>Physical model</a:t>
            </a:r>
          </a:p>
          <a:p>
            <a:pPr marL="457200" indent="-457200">
              <a:buFont typeface="Arial" panose="020B0604020202020204" pitchFamily="34" charset="0"/>
              <a:buChar char="•"/>
            </a:pPr>
            <a:r>
              <a:rPr lang="en-GB" sz="2100">
                <a:solidFill>
                  <a:schemeClr val="bg1"/>
                </a:solidFill>
                <a:latin typeface="Book Antiqua" panose="02040602050305030304" pitchFamily="18" charset="0"/>
                <a:ea typeface="+mn-lt"/>
                <a:cs typeface="+mn-lt"/>
              </a:rPr>
              <a:t>Model Predictive Control</a:t>
            </a:r>
          </a:p>
          <a:p>
            <a:pPr marL="457200" indent="-457200">
              <a:lnSpc>
                <a:spcPct val="150000"/>
              </a:lnSpc>
              <a:buFont typeface="Arial" panose="020B0604020202020204" pitchFamily="34" charset="0"/>
              <a:buChar char="•"/>
            </a:pPr>
            <a:endParaRPr lang="en-GB" sz="2100">
              <a:solidFill>
                <a:schemeClr val="bg1"/>
              </a:solidFill>
              <a:latin typeface="Book Antiqua" panose="02040602050305030304" pitchFamily="18" charset="0"/>
              <a:ea typeface="+mn-lt"/>
              <a:cs typeface="+mn-lt"/>
            </a:endParaRPr>
          </a:p>
          <a:p>
            <a:pPr marL="457200" indent="-457200">
              <a:lnSpc>
                <a:spcPct val="150000"/>
              </a:lnSpc>
              <a:buFont typeface="Arial" panose="020B0604020202020204" pitchFamily="34" charset="0"/>
              <a:buChar char="•"/>
            </a:pPr>
            <a:endParaRPr lang="en-GB" sz="2100">
              <a:solidFill>
                <a:schemeClr val="bg1"/>
              </a:solidFill>
              <a:latin typeface="Book Antiqua" panose="02040602050305030304" pitchFamily="18" charset="0"/>
              <a:ea typeface="+mn-lt"/>
              <a:cs typeface="+mn-lt"/>
            </a:endParaRPr>
          </a:p>
          <a:p>
            <a:pPr>
              <a:lnSpc>
                <a:spcPct val="150000"/>
              </a:lnSpc>
            </a:pPr>
            <a:endParaRPr lang="en-GB" sz="2100">
              <a:solidFill>
                <a:schemeClr val="bg1"/>
              </a:solidFill>
              <a:latin typeface="Book Antiqua" panose="02040602050305030304" pitchFamily="18" charset="0"/>
              <a:ea typeface="+mn-lt"/>
              <a:cs typeface="+mn-lt"/>
            </a:endParaRPr>
          </a:p>
          <a:p>
            <a:pPr marL="457200" indent="-457200">
              <a:lnSpc>
                <a:spcPct val="150000"/>
              </a:lnSpc>
              <a:buFont typeface="Arial" panose="020B0604020202020204" pitchFamily="34" charset="0"/>
              <a:buChar char="•"/>
            </a:pPr>
            <a:r>
              <a:rPr lang="en-GB" sz="2100">
                <a:solidFill>
                  <a:schemeClr val="bg1"/>
                </a:solidFill>
                <a:latin typeface="Book Antiqua" panose="02040602050305030304" pitchFamily="18" charset="0"/>
                <a:ea typeface="+mn-lt"/>
                <a:cs typeface="+mn-lt"/>
              </a:rPr>
              <a:t>Simulations</a:t>
            </a:r>
          </a:p>
          <a:p>
            <a:pPr marL="457200" indent="-457200">
              <a:lnSpc>
                <a:spcPct val="150000"/>
              </a:lnSpc>
              <a:buFont typeface="Arial" panose="020B0604020202020204" pitchFamily="34" charset="0"/>
              <a:buChar char="•"/>
            </a:pPr>
            <a:endParaRPr lang="en-GB" sz="2100">
              <a:solidFill>
                <a:schemeClr val="bg1"/>
              </a:solidFill>
              <a:latin typeface="Book Antiqua" panose="02040602050305030304" pitchFamily="18" charset="0"/>
              <a:ea typeface="+mn-lt"/>
              <a:cs typeface="+mn-lt"/>
            </a:endParaRPr>
          </a:p>
          <a:p>
            <a:pPr marL="457200" indent="-457200">
              <a:lnSpc>
                <a:spcPct val="200000"/>
              </a:lnSpc>
              <a:buFont typeface="Arial" panose="020B0604020202020204" pitchFamily="34" charset="0"/>
              <a:buChar char="•"/>
            </a:pPr>
            <a:endParaRPr lang="en-GB" sz="2100">
              <a:solidFill>
                <a:schemeClr val="bg1"/>
              </a:solidFill>
              <a:latin typeface="Book Antiqua" panose="02040602050305030304" pitchFamily="18" charset="0"/>
              <a:ea typeface="+mn-lt"/>
              <a:cs typeface="+mn-lt"/>
            </a:endParaRPr>
          </a:p>
          <a:p>
            <a:pPr>
              <a:lnSpc>
                <a:spcPct val="150000"/>
              </a:lnSpc>
            </a:pPr>
            <a:endParaRPr lang="en-GB" sz="2100">
              <a:solidFill>
                <a:schemeClr val="bg1"/>
              </a:solidFill>
              <a:latin typeface="Book Antiqua" panose="02040602050305030304" pitchFamily="18" charset="0"/>
              <a:ea typeface="+mn-lt"/>
              <a:cs typeface="+mn-lt"/>
            </a:endParaRPr>
          </a:p>
          <a:p>
            <a:pPr marL="457200" indent="-457200">
              <a:lnSpc>
                <a:spcPct val="150000"/>
              </a:lnSpc>
              <a:buFont typeface="Arial" panose="020B0604020202020204" pitchFamily="34" charset="0"/>
              <a:buChar char="•"/>
            </a:pPr>
            <a:r>
              <a:rPr lang="en-GB" sz="2100">
                <a:solidFill>
                  <a:schemeClr val="bg1"/>
                </a:solidFill>
                <a:latin typeface="Book Antiqua" panose="02040602050305030304" pitchFamily="18" charset="0"/>
                <a:ea typeface="+mn-lt"/>
                <a:cs typeface="+mn-lt"/>
              </a:rPr>
              <a:t>Conclusions </a:t>
            </a:r>
            <a:endParaRPr lang="en-GB" sz="2100">
              <a:solidFill>
                <a:schemeClr val="bg1"/>
              </a:solidFill>
              <a:latin typeface="Book Antiqua" panose="02040602050305030304" pitchFamily="18" charset="0"/>
              <a:cs typeface="Arial" panose="020B0604020202020204" pitchFamily="34" charset="0"/>
            </a:endParaRPr>
          </a:p>
        </p:txBody>
      </p:sp>
      <p:sp>
        <p:nvSpPr>
          <p:cNvPr id="9" name="CasellaDiTesto 8">
            <a:extLst>
              <a:ext uri="{FF2B5EF4-FFF2-40B4-BE49-F238E27FC236}">
                <a16:creationId xmlns:a16="http://schemas.microsoft.com/office/drawing/2014/main" id="{5F475913-0FAB-1346-9EC0-659349389812}"/>
              </a:ext>
            </a:extLst>
          </p:cNvPr>
          <p:cNvSpPr txBox="1"/>
          <p:nvPr/>
        </p:nvSpPr>
        <p:spPr>
          <a:xfrm>
            <a:off x="1256571" y="2736502"/>
            <a:ext cx="4610827" cy="1384995"/>
          </a:xfrm>
          <a:prstGeom prst="rect">
            <a:avLst/>
          </a:prstGeom>
          <a:noFill/>
        </p:spPr>
        <p:txBody>
          <a:bodyPr wrap="square" lIns="91440" tIns="45720" rIns="91440" bIns="45720" rtlCol="0" anchor="t">
            <a:spAutoFit/>
          </a:bodyPr>
          <a:lstStyle/>
          <a:p>
            <a:pPr marL="457200" indent="-457200">
              <a:buSzPct val="60000"/>
              <a:buFont typeface="Wingdings" pitchFamily="2" charset="2"/>
              <a:buChar char="Ø"/>
            </a:pPr>
            <a:r>
              <a:rPr lang="en-US" sz="2100">
                <a:solidFill>
                  <a:schemeClr val="bg1"/>
                </a:solidFill>
                <a:latin typeface="Book Antiqua" panose="02040602050305030304" pitchFamily="18" charset="0"/>
                <a:cs typeface="Arial"/>
              </a:rPr>
              <a:t>Nominal MPC</a:t>
            </a:r>
          </a:p>
          <a:p>
            <a:pPr marL="457200" indent="-457200">
              <a:buSzPct val="60000"/>
              <a:buFont typeface="Wingdings" pitchFamily="2" charset="2"/>
              <a:buChar char="Ø"/>
            </a:pPr>
            <a:r>
              <a:rPr lang="en-US" sz="2100">
                <a:solidFill>
                  <a:schemeClr val="bg1"/>
                </a:solidFill>
                <a:latin typeface="Book Antiqua" panose="02040602050305030304" pitchFamily="18" charset="0"/>
                <a:cs typeface="Arial"/>
              </a:rPr>
              <a:t>Tube-based Robust MPC</a:t>
            </a:r>
          </a:p>
          <a:p>
            <a:pPr marL="457200" indent="-457200">
              <a:buSzPct val="60000"/>
              <a:buFont typeface="Wingdings" pitchFamily="2" charset="2"/>
              <a:buChar char="Ø"/>
            </a:pPr>
            <a:r>
              <a:rPr lang="en-US" sz="2100">
                <a:solidFill>
                  <a:schemeClr val="bg1"/>
                </a:solidFill>
                <a:latin typeface="Book Antiqua" panose="02040602050305030304" pitchFamily="18" charset="0"/>
                <a:cs typeface="Arial"/>
              </a:rPr>
              <a:t>Stochastic MPC</a:t>
            </a:r>
          </a:p>
          <a:p>
            <a:pPr marL="457200" indent="-457200">
              <a:buSzPct val="60000"/>
              <a:buFont typeface="Wingdings" pitchFamily="2" charset="2"/>
              <a:buChar char="Ø"/>
            </a:pPr>
            <a:r>
              <a:rPr lang="en-US" sz="2100">
                <a:solidFill>
                  <a:schemeClr val="bg1"/>
                </a:solidFill>
                <a:latin typeface="Book Antiqua" panose="02040602050305030304" pitchFamily="18" charset="0"/>
                <a:cs typeface="Arial"/>
              </a:rPr>
              <a:t>Intrinsically stable MPC</a:t>
            </a:r>
          </a:p>
        </p:txBody>
      </p:sp>
      <p:sp>
        <p:nvSpPr>
          <p:cNvPr id="10" name="CasellaDiTesto 9">
            <a:extLst>
              <a:ext uri="{FF2B5EF4-FFF2-40B4-BE49-F238E27FC236}">
                <a16:creationId xmlns:a16="http://schemas.microsoft.com/office/drawing/2014/main" id="{EA96FD61-8029-1C04-3D41-3CAA7DC42060}"/>
              </a:ext>
            </a:extLst>
          </p:cNvPr>
          <p:cNvSpPr txBox="1"/>
          <p:nvPr/>
        </p:nvSpPr>
        <p:spPr>
          <a:xfrm>
            <a:off x="1256571" y="4575580"/>
            <a:ext cx="4839429" cy="2031325"/>
          </a:xfrm>
          <a:prstGeom prst="rect">
            <a:avLst/>
          </a:prstGeom>
          <a:noFill/>
        </p:spPr>
        <p:txBody>
          <a:bodyPr wrap="square" lIns="91440" tIns="45720" rIns="91440" bIns="45720" rtlCol="0" anchor="t">
            <a:spAutoFit/>
          </a:bodyPr>
          <a:lstStyle/>
          <a:p>
            <a:pPr marL="457200" indent="-457200">
              <a:buSzPct val="60000"/>
              <a:buFont typeface="Wingdings" pitchFamily="2" charset="2"/>
              <a:buChar char="Ø"/>
            </a:pPr>
            <a:r>
              <a:rPr lang="en-US" sz="2100">
                <a:solidFill>
                  <a:schemeClr val="bg1"/>
                </a:solidFill>
                <a:latin typeface="Book Antiqua" panose="02040602050305030304" pitchFamily="18" charset="0"/>
                <a:cs typeface="Arial"/>
              </a:rPr>
              <a:t>Parameters</a:t>
            </a:r>
          </a:p>
          <a:p>
            <a:pPr marL="457200" indent="-457200">
              <a:buSzPct val="60000"/>
              <a:buFont typeface="Wingdings" pitchFamily="2" charset="2"/>
              <a:buChar char="Ø"/>
            </a:pPr>
            <a:r>
              <a:rPr lang="en-US" sz="2100">
                <a:solidFill>
                  <a:schemeClr val="bg1"/>
                </a:solidFill>
                <a:latin typeface="Book Antiqua" panose="02040602050305030304" pitchFamily="18" charset="0"/>
                <a:cs typeface="Arial"/>
              </a:rPr>
              <a:t>Implementation details</a:t>
            </a:r>
          </a:p>
          <a:p>
            <a:pPr marL="457200" indent="-457200">
              <a:buSzPct val="60000"/>
              <a:buFont typeface="Wingdings" pitchFamily="2" charset="2"/>
              <a:buChar char="Ø"/>
            </a:pPr>
            <a:r>
              <a:rPr lang="en-US" sz="2100">
                <a:solidFill>
                  <a:schemeClr val="bg1"/>
                </a:solidFill>
                <a:latin typeface="Book Antiqua" panose="02040602050305030304" pitchFamily="18" charset="0"/>
                <a:cs typeface="Arial"/>
              </a:rPr>
              <a:t>Constant disturbance simulations</a:t>
            </a:r>
          </a:p>
          <a:p>
            <a:pPr marL="457200" indent="-457200">
              <a:buSzPct val="60000"/>
              <a:buFont typeface="Wingdings" pitchFamily="2" charset="2"/>
              <a:buChar char="Ø"/>
            </a:pPr>
            <a:r>
              <a:rPr lang="en-US" sz="2100">
                <a:solidFill>
                  <a:schemeClr val="bg1"/>
                </a:solidFill>
                <a:latin typeface="Book Antiqua" panose="02040602050305030304" pitchFamily="18" charset="0"/>
                <a:cs typeface="Arial"/>
              </a:rPr>
              <a:t>Stochastic disturbance simulations</a:t>
            </a:r>
          </a:p>
          <a:p>
            <a:pPr marL="457200" indent="-457200">
              <a:buSzPct val="60000"/>
              <a:buFont typeface="Wingdings" pitchFamily="2" charset="2"/>
              <a:buChar char="Ø"/>
            </a:pPr>
            <a:r>
              <a:rPr lang="en-US" sz="2100">
                <a:solidFill>
                  <a:schemeClr val="bg1"/>
                </a:solidFill>
                <a:latin typeface="Book Antiqua" panose="02040602050305030304" pitchFamily="18" charset="0"/>
                <a:cs typeface="Arial"/>
              </a:rPr>
              <a:t>Disturbance rejection simulations</a:t>
            </a:r>
          </a:p>
          <a:p>
            <a:pPr marL="457200" indent="-457200">
              <a:buSzPct val="60000"/>
              <a:buFont typeface="Wingdings" pitchFamily="2" charset="2"/>
              <a:buChar char="Ø"/>
            </a:pPr>
            <a:endParaRPr lang="en-US" sz="2100">
              <a:solidFill>
                <a:schemeClr val="bg1"/>
              </a:solidFill>
              <a:latin typeface="Book Antiqua" panose="02040602050305030304" pitchFamily="18" charset="0"/>
              <a:cs typeface="Arial"/>
            </a:endParaRPr>
          </a:p>
        </p:txBody>
      </p:sp>
    </p:spTree>
    <p:extLst>
      <p:ext uri="{BB962C8B-B14F-4D97-AF65-F5344CB8AC3E}">
        <p14:creationId xmlns:p14="http://schemas.microsoft.com/office/powerpoint/2010/main" val="1923803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56835B1C-D96C-0448-96F6-E8EE02C878E9}"/>
              </a:ext>
            </a:extLst>
          </p:cNvPr>
          <p:cNvPicPr>
            <a:picLocks noChangeAspect="1"/>
          </p:cNvPicPr>
          <p:nvPr/>
        </p:nvPicPr>
        <p:blipFill>
          <a:blip r:embed="rId3"/>
          <a:stretch>
            <a:fillRect/>
          </a:stretch>
        </p:blipFill>
        <p:spPr>
          <a:xfrm>
            <a:off x="3629247" y="-192395"/>
            <a:ext cx="9049063" cy="1076542"/>
          </a:xfrm>
          <a:prstGeom prst="rect">
            <a:avLst/>
          </a:prstGeom>
        </p:spPr>
      </p:pic>
      <p:pic>
        <p:nvPicPr>
          <p:cNvPr id="48" name="Immagine 47">
            <a:extLst>
              <a:ext uri="{FF2B5EF4-FFF2-40B4-BE49-F238E27FC236}">
                <a16:creationId xmlns:a16="http://schemas.microsoft.com/office/drawing/2014/main" id="{BB3BE06B-306F-8C4B-B974-8A1F533D3FDE}"/>
              </a:ext>
            </a:extLst>
          </p:cNvPr>
          <p:cNvPicPr>
            <a:picLocks noChangeAspect="1"/>
          </p:cNvPicPr>
          <p:nvPr/>
        </p:nvPicPr>
        <p:blipFill rotWithShape="1">
          <a:blip r:embed="rId3"/>
          <a:srcRect l="51185" r="29706"/>
          <a:stretch/>
        </p:blipFill>
        <p:spPr>
          <a:xfrm>
            <a:off x="-577445" y="-207251"/>
            <a:ext cx="1226287" cy="1076542"/>
          </a:xfrm>
          <a:prstGeom prst="rect">
            <a:avLst/>
          </a:prstGeom>
        </p:spPr>
      </p:pic>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610600" y="6492875"/>
            <a:ext cx="2743200" cy="365125"/>
          </a:xfrm>
        </p:spPr>
        <p:txBody>
          <a:bodyPr/>
          <a:lstStyle/>
          <a:p>
            <a:fld id="{DC37C2B9-A872-A944-AEE9-F3A7BF297768}" type="slidenum">
              <a:rPr lang="it-IT" smtClean="0"/>
              <a:t>20</a:t>
            </a:fld>
            <a:endParaRPr lang="it-IT"/>
          </a:p>
        </p:txBody>
      </p:sp>
      <p:sp>
        <p:nvSpPr>
          <p:cNvPr id="18" name="Segnaposto piè di pagina 17">
            <a:extLst>
              <a:ext uri="{FF2B5EF4-FFF2-40B4-BE49-F238E27FC236}">
                <a16:creationId xmlns:a16="http://schemas.microsoft.com/office/drawing/2014/main" id="{70C5C5A6-7008-C849-83F7-7B3E0395F688}"/>
              </a:ext>
            </a:extLst>
          </p:cNvPr>
          <p:cNvSpPr>
            <a:spLocks noGrp="1"/>
          </p:cNvSpPr>
          <p:nvPr>
            <p:ph type="ftr" sz="quarter" idx="11"/>
          </p:nvPr>
        </p:nvSpPr>
        <p:spPr>
          <a:xfrm>
            <a:off x="3003430" y="6370727"/>
            <a:ext cx="4114800" cy="365125"/>
          </a:xfrm>
        </p:spPr>
        <p:txBody>
          <a:bodyPr/>
          <a:lstStyle/>
          <a:p>
            <a:r>
              <a:rPr lang="it-IT"/>
              <a:t>AMR - Baldisseri, Maiani, Ripamonti</a:t>
            </a:r>
          </a:p>
        </p:txBody>
      </p:sp>
      <p:sp>
        <p:nvSpPr>
          <p:cNvPr id="47" name="Cornice 46">
            <a:extLst>
              <a:ext uri="{FF2B5EF4-FFF2-40B4-BE49-F238E27FC236}">
                <a16:creationId xmlns:a16="http://schemas.microsoft.com/office/drawing/2014/main" id="{6650DC72-6299-1F4F-BE99-7D9FA0580F2B}"/>
              </a:ext>
            </a:extLst>
          </p:cNvPr>
          <p:cNvSpPr/>
          <p:nvPr/>
        </p:nvSpPr>
        <p:spPr>
          <a:xfrm>
            <a:off x="589541" y="122148"/>
            <a:ext cx="3119430" cy="761999"/>
          </a:xfrm>
          <a:prstGeom prst="frame">
            <a:avLst/>
          </a:prstGeom>
          <a:solidFill>
            <a:srgbClr val="FAE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highlight>
                <a:srgbClr val="FFFF00"/>
              </a:highlight>
            </a:endParaRPr>
          </a:p>
        </p:txBody>
      </p:sp>
      <p:sp>
        <p:nvSpPr>
          <p:cNvPr id="50" name="CasellaDiTesto 49">
            <a:extLst>
              <a:ext uri="{FF2B5EF4-FFF2-40B4-BE49-F238E27FC236}">
                <a16:creationId xmlns:a16="http://schemas.microsoft.com/office/drawing/2014/main" id="{D211A3BA-7F33-CC4E-AF89-972CDA3DCB5A}"/>
              </a:ext>
            </a:extLst>
          </p:cNvPr>
          <p:cNvSpPr txBox="1"/>
          <p:nvPr/>
        </p:nvSpPr>
        <p:spPr>
          <a:xfrm>
            <a:off x="-271322" y="267870"/>
            <a:ext cx="4750057" cy="523220"/>
          </a:xfrm>
          <a:prstGeom prst="rect">
            <a:avLst/>
          </a:prstGeom>
          <a:noFill/>
        </p:spPr>
        <p:txBody>
          <a:bodyPr wrap="square" rtlCol="0">
            <a:spAutoFit/>
          </a:bodyPr>
          <a:lstStyle/>
          <a:p>
            <a:pPr algn="ctr"/>
            <a:r>
              <a:rPr lang="it-IT" sz="2800">
                <a:latin typeface="Book Antiqua" panose="02040602050305030304" pitchFamily="18" charset="0"/>
              </a:rPr>
              <a:t>SIMULATIONS</a:t>
            </a:r>
          </a:p>
        </p:txBody>
      </p:sp>
      <p:sp>
        <p:nvSpPr>
          <p:cNvPr id="8" name="CasellaDiTesto 7">
            <a:extLst>
              <a:ext uri="{FF2B5EF4-FFF2-40B4-BE49-F238E27FC236}">
                <a16:creationId xmlns:a16="http://schemas.microsoft.com/office/drawing/2014/main" id="{6C8E499F-AA30-D65C-2A0C-2FCE1553BB68}"/>
              </a:ext>
            </a:extLst>
          </p:cNvPr>
          <p:cNvSpPr txBox="1"/>
          <p:nvPr/>
        </p:nvSpPr>
        <p:spPr>
          <a:xfrm>
            <a:off x="219556" y="1015013"/>
            <a:ext cx="6702105" cy="400110"/>
          </a:xfrm>
          <a:prstGeom prst="rect">
            <a:avLst/>
          </a:prstGeom>
          <a:noFill/>
        </p:spPr>
        <p:txBody>
          <a:bodyPr wrap="square" rtlCol="0">
            <a:spAutoFit/>
          </a:bodyPr>
          <a:lstStyle/>
          <a:p>
            <a:r>
              <a:rPr lang="en-US" sz="2000" b="1">
                <a:latin typeface="Book Antiqua" panose="02040602050305030304" pitchFamily="18" charset="0"/>
              </a:rPr>
              <a:t>Constant disturbance simulations</a:t>
            </a:r>
          </a:p>
        </p:txBody>
      </p:sp>
      <p:cxnSp>
        <p:nvCxnSpPr>
          <p:cNvPr id="9" name="Connettore 1 8">
            <a:extLst>
              <a:ext uri="{FF2B5EF4-FFF2-40B4-BE49-F238E27FC236}">
                <a16:creationId xmlns:a16="http://schemas.microsoft.com/office/drawing/2014/main" id="{8F786D51-3450-373E-4065-455C94226FCB}"/>
              </a:ext>
            </a:extLst>
          </p:cNvPr>
          <p:cNvCxnSpPr>
            <a:cxnSpLocks/>
          </p:cNvCxnSpPr>
          <p:nvPr/>
        </p:nvCxnSpPr>
        <p:spPr>
          <a:xfrm>
            <a:off x="186435" y="1417507"/>
            <a:ext cx="371561" cy="0"/>
          </a:xfrm>
          <a:prstGeom prst="line">
            <a:avLst/>
          </a:prstGeom>
          <a:ln>
            <a:solidFill>
              <a:srgbClr val="FAE17D"/>
            </a:solidFill>
          </a:ln>
        </p:spPr>
        <p:style>
          <a:lnRef idx="3">
            <a:schemeClr val="accent1"/>
          </a:lnRef>
          <a:fillRef idx="0">
            <a:schemeClr val="accent1"/>
          </a:fillRef>
          <a:effectRef idx="2">
            <a:schemeClr val="accent1"/>
          </a:effectRef>
          <a:fontRef idx="minor">
            <a:schemeClr val="tx1"/>
          </a:fontRef>
        </p:style>
      </p:cxnSp>
      <p:pic>
        <p:nvPicPr>
          <p:cNvPr id="4" name="Immagine 3">
            <a:extLst>
              <a:ext uri="{FF2B5EF4-FFF2-40B4-BE49-F238E27FC236}">
                <a16:creationId xmlns:a16="http://schemas.microsoft.com/office/drawing/2014/main" id="{67204634-1367-14F4-B299-6BC96BA451B4}"/>
              </a:ext>
            </a:extLst>
          </p:cNvPr>
          <p:cNvPicPr>
            <a:picLocks noChangeAspect="1"/>
          </p:cNvPicPr>
          <p:nvPr/>
        </p:nvPicPr>
        <p:blipFill>
          <a:blip r:embed="rId4"/>
          <a:stretch>
            <a:fillRect/>
          </a:stretch>
        </p:blipFill>
        <p:spPr>
          <a:xfrm>
            <a:off x="-51755" y="1602429"/>
            <a:ext cx="4269772" cy="3202329"/>
          </a:xfrm>
          <a:prstGeom prst="rect">
            <a:avLst/>
          </a:prstGeom>
        </p:spPr>
      </p:pic>
      <p:pic>
        <p:nvPicPr>
          <p:cNvPr id="6" name="Immagine 5">
            <a:extLst>
              <a:ext uri="{FF2B5EF4-FFF2-40B4-BE49-F238E27FC236}">
                <a16:creationId xmlns:a16="http://schemas.microsoft.com/office/drawing/2014/main" id="{959A0AF5-3E01-CD17-35CE-72466E052980}"/>
              </a:ext>
            </a:extLst>
          </p:cNvPr>
          <p:cNvPicPr>
            <a:picLocks noChangeAspect="1"/>
          </p:cNvPicPr>
          <p:nvPr/>
        </p:nvPicPr>
        <p:blipFill>
          <a:blip r:embed="rId5"/>
          <a:stretch>
            <a:fillRect/>
          </a:stretch>
        </p:blipFill>
        <p:spPr>
          <a:xfrm>
            <a:off x="3961114" y="1574209"/>
            <a:ext cx="4269772" cy="3202329"/>
          </a:xfrm>
          <a:prstGeom prst="rect">
            <a:avLst/>
          </a:prstGeom>
        </p:spPr>
      </p:pic>
      <p:pic>
        <p:nvPicPr>
          <p:cNvPr id="14" name="Immagine 13">
            <a:extLst>
              <a:ext uri="{FF2B5EF4-FFF2-40B4-BE49-F238E27FC236}">
                <a16:creationId xmlns:a16="http://schemas.microsoft.com/office/drawing/2014/main" id="{C0C12E52-EC31-8AAE-FE19-82B369110869}"/>
              </a:ext>
            </a:extLst>
          </p:cNvPr>
          <p:cNvPicPr>
            <a:picLocks noChangeAspect="1"/>
          </p:cNvPicPr>
          <p:nvPr/>
        </p:nvPicPr>
        <p:blipFill>
          <a:blip r:embed="rId6"/>
          <a:stretch>
            <a:fillRect/>
          </a:stretch>
        </p:blipFill>
        <p:spPr>
          <a:xfrm>
            <a:off x="7973985" y="1577036"/>
            <a:ext cx="4269772" cy="3202329"/>
          </a:xfrm>
          <a:prstGeom prst="rect">
            <a:avLst/>
          </a:prstGeom>
        </p:spPr>
      </p:pic>
      <p:sp>
        <p:nvSpPr>
          <p:cNvPr id="21" name="CasellaDiTesto 20">
            <a:extLst>
              <a:ext uri="{FF2B5EF4-FFF2-40B4-BE49-F238E27FC236}">
                <a16:creationId xmlns:a16="http://schemas.microsoft.com/office/drawing/2014/main" id="{3061699F-7E80-FC4F-C31F-5997567C48F1}"/>
              </a:ext>
            </a:extLst>
          </p:cNvPr>
          <p:cNvSpPr txBox="1"/>
          <p:nvPr/>
        </p:nvSpPr>
        <p:spPr>
          <a:xfrm>
            <a:off x="1034169" y="1569813"/>
            <a:ext cx="2169163" cy="276999"/>
          </a:xfrm>
          <a:prstGeom prst="rect">
            <a:avLst/>
          </a:prstGeom>
          <a:noFill/>
        </p:spPr>
        <p:txBody>
          <a:bodyPr wrap="square" rtlCol="0">
            <a:spAutoFit/>
          </a:bodyPr>
          <a:lstStyle/>
          <a:p>
            <a:pPr algn="ctr"/>
            <a:r>
              <a:rPr lang="en-US" sz="1200" b="1">
                <a:latin typeface="Book Antiqua" panose="02040602050305030304" pitchFamily="18" charset="0"/>
              </a:rPr>
              <a:t>Nominal controller</a:t>
            </a:r>
          </a:p>
        </p:txBody>
      </p:sp>
      <p:sp>
        <p:nvSpPr>
          <p:cNvPr id="22" name="CasellaDiTesto 21">
            <a:extLst>
              <a:ext uri="{FF2B5EF4-FFF2-40B4-BE49-F238E27FC236}">
                <a16:creationId xmlns:a16="http://schemas.microsoft.com/office/drawing/2014/main" id="{1C9CC575-1FD8-02EE-2E72-BE88DBF5A7FF}"/>
              </a:ext>
            </a:extLst>
          </p:cNvPr>
          <p:cNvSpPr txBox="1"/>
          <p:nvPr/>
        </p:nvSpPr>
        <p:spPr>
          <a:xfrm>
            <a:off x="5094150" y="1545989"/>
            <a:ext cx="2169163" cy="276999"/>
          </a:xfrm>
          <a:prstGeom prst="rect">
            <a:avLst/>
          </a:prstGeom>
          <a:noFill/>
        </p:spPr>
        <p:txBody>
          <a:bodyPr wrap="square" rtlCol="0">
            <a:spAutoFit/>
          </a:bodyPr>
          <a:lstStyle/>
          <a:p>
            <a:pPr algn="ctr"/>
            <a:r>
              <a:rPr lang="en-US" sz="1200" b="1">
                <a:latin typeface="Book Antiqua" panose="02040602050305030304" pitchFamily="18" charset="0"/>
              </a:rPr>
              <a:t>Robust controller</a:t>
            </a:r>
          </a:p>
        </p:txBody>
      </p:sp>
      <p:sp>
        <p:nvSpPr>
          <p:cNvPr id="23" name="CasellaDiTesto 22">
            <a:extLst>
              <a:ext uri="{FF2B5EF4-FFF2-40B4-BE49-F238E27FC236}">
                <a16:creationId xmlns:a16="http://schemas.microsoft.com/office/drawing/2014/main" id="{B3FEBE18-5638-536B-0C96-5A93FAD1AC71}"/>
              </a:ext>
            </a:extLst>
          </p:cNvPr>
          <p:cNvSpPr txBox="1"/>
          <p:nvPr/>
        </p:nvSpPr>
        <p:spPr>
          <a:xfrm>
            <a:off x="9245572" y="1566381"/>
            <a:ext cx="2169163" cy="276999"/>
          </a:xfrm>
          <a:prstGeom prst="rect">
            <a:avLst/>
          </a:prstGeom>
          <a:noFill/>
        </p:spPr>
        <p:txBody>
          <a:bodyPr wrap="square" rtlCol="0">
            <a:spAutoFit/>
          </a:bodyPr>
          <a:lstStyle/>
          <a:p>
            <a:pPr algn="ctr"/>
            <a:r>
              <a:rPr lang="en-US" sz="1200" b="1">
                <a:latin typeface="Book Antiqua" panose="02040602050305030304" pitchFamily="18" charset="0"/>
              </a:rPr>
              <a:t>Stochastic controller</a:t>
            </a:r>
          </a:p>
        </p:txBody>
      </p:sp>
      <p:cxnSp>
        <p:nvCxnSpPr>
          <p:cNvPr id="3" name="Connettore 2 2">
            <a:extLst>
              <a:ext uri="{FF2B5EF4-FFF2-40B4-BE49-F238E27FC236}">
                <a16:creationId xmlns:a16="http://schemas.microsoft.com/office/drawing/2014/main" id="{3C2AE96E-1C84-246D-A594-A191F2B76B94}"/>
              </a:ext>
            </a:extLst>
          </p:cNvPr>
          <p:cNvCxnSpPr>
            <a:cxnSpLocks/>
            <a:stCxn id="4" idx="2"/>
          </p:cNvCxnSpPr>
          <p:nvPr/>
        </p:nvCxnSpPr>
        <p:spPr>
          <a:xfrm flipH="1">
            <a:off x="2080260" y="4804758"/>
            <a:ext cx="2871" cy="35586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 name="Cornice 4">
            <a:extLst>
              <a:ext uri="{FF2B5EF4-FFF2-40B4-BE49-F238E27FC236}">
                <a16:creationId xmlns:a16="http://schemas.microsoft.com/office/drawing/2014/main" id="{73628CFA-F43D-874D-D7CE-A84F25FCFCAD}"/>
              </a:ext>
            </a:extLst>
          </p:cNvPr>
          <p:cNvSpPr/>
          <p:nvPr/>
        </p:nvSpPr>
        <p:spPr>
          <a:xfrm>
            <a:off x="1179743" y="5258021"/>
            <a:ext cx="1754691" cy="487788"/>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asellaDiTesto 18">
            <a:extLst>
              <a:ext uri="{FF2B5EF4-FFF2-40B4-BE49-F238E27FC236}">
                <a16:creationId xmlns:a16="http://schemas.microsoft.com/office/drawing/2014/main" id="{6CD54421-8992-F68D-E1B3-F753DB8F9FAC}"/>
              </a:ext>
            </a:extLst>
          </p:cNvPr>
          <p:cNvSpPr txBox="1"/>
          <p:nvPr/>
        </p:nvSpPr>
        <p:spPr>
          <a:xfrm>
            <a:off x="995678" y="5332638"/>
            <a:ext cx="2169163" cy="307777"/>
          </a:xfrm>
          <a:prstGeom prst="rect">
            <a:avLst/>
          </a:prstGeom>
          <a:noFill/>
        </p:spPr>
        <p:txBody>
          <a:bodyPr wrap="square" rtlCol="0">
            <a:spAutoFit/>
          </a:bodyPr>
          <a:lstStyle/>
          <a:p>
            <a:pPr algn="ctr"/>
            <a:r>
              <a:rPr lang="en-US" sz="1400">
                <a:latin typeface="Book Antiqua" panose="02040602050305030304" pitchFamily="18" charset="0"/>
              </a:rPr>
              <a:t>The robot falls</a:t>
            </a:r>
          </a:p>
        </p:txBody>
      </p:sp>
      <p:sp>
        <p:nvSpPr>
          <p:cNvPr id="24" name="Cornice 23">
            <a:extLst>
              <a:ext uri="{FF2B5EF4-FFF2-40B4-BE49-F238E27FC236}">
                <a16:creationId xmlns:a16="http://schemas.microsoft.com/office/drawing/2014/main" id="{AC362255-5DC7-7CD2-23C2-88B50CED5C69}"/>
              </a:ext>
            </a:extLst>
          </p:cNvPr>
          <p:cNvSpPr/>
          <p:nvPr/>
        </p:nvSpPr>
        <p:spPr>
          <a:xfrm>
            <a:off x="4218017" y="5285752"/>
            <a:ext cx="7472881" cy="980393"/>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asellaDiTesto 24">
            <a:extLst>
              <a:ext uri="{FF2B5EF4-FFF2-40B4-BE49-F238E27FC236}">
                <a16:creationId xmlns:a16="http://schemas.microsoft.com/office/drawing/2014/main" id="{F80DDBB6-7E59-334B-898A-108856E60092}"/>
              </a:ext>
            </a:extLst>
          </p:cNvPr>
          <p:cNvSpPr txBox="1"/>
          <p:nvPr/>
        </p:nvSpPr>
        <p:spPr>
          <a:xfrm>
            <a:off x="4231717" y="5285030"/>
            <a:ext cx="7549101" cy="954107"/>
          </a:xfrm>
          <a:prstGeom prst="rect">
            <a:avLst/>
          </a:prstGeom>
          <a:noFill/>
        </p:spPr>
        <p:txBody>
          <a:bodyPr wrap="square" rtlCol="0">
            <a:spAutoFit/>
          </a:bodyPr>
          <a:lstStyle/>
          <a:p>
            <a:pPr marL="285750" indent="-285750">
              <a:buFont typeface="Arial" panose="020B0604020202020204" pitchFamily="34" charset="0"/>
              <a:buChar char="•"/>
            </a:pPr>
            <a:r>
              <a:rPr lang="en-CA" sz="1400">
                <a:latin typeface="Book Antiqua" panose="02040602050305030304" pitchFamily="18" charset="0"/>
              </a:rPr>
              <a:t>As expected, the robust method performs better than the probabilistic one, because of the disturbance being constant: the </a:t>
            </a:r>
            <a:r>
              <a:rPr lang="en-CA" sz="1400" err="1">
                <a:latin typeface="Book Antiqua" panose="02040602050305030304" pitchFamily="18" charset="0"/>
              </a:rPr>
              <a:t>CoM</a:t>
            </a:r>
            <a:r>
              <a:rPr lang="en-CA" sz="1400">
                <a:latin typeface="Book Antiqua" panose="02040602050305030304" pitchFamily="18" charset="0"/>
              </a:rPr>
              <a:t> is kept more centered. </a:t>
            </a:r>
          </a:p>
          <a:p>
            <a:pPr marL="285750" indent="-285750">
              <a:buFont typeface="Arial" panose="020B0604020202020204" pitchFamily="34" charset="0"/>
              <a:buChar char="•"/>
            </a:pPr>
            <a:r>
              <a:rPr lang="en-CA" sz="1400">
                <a:latin typeface="Book Antiqua" panose="02040602050305030304" pitchFamily="18" charset="0"/>
              </a:rPr>
              <a:t>Moreover, with the probabilistic controller some occasional violation of the constraint on the </a:t>
            </a:r>
            <a:r>
              <a:rPr lang="en-CA" sz="1400" err="1">
                <a:latin typeface="Book Antiqua" panose="02040602050305030304" pitchFamily="18" charset="0"/>
              </a:rPr>
              <a:t>CoM</a:t>
            </a:r>
            <a:r>
              <a:rPr lang="en-CA" sz="1400">
                <a:latin typeface="Book Antiqua" panose="02040602050305030304" pitchFamily="18" charset="0"/>
              </a:rPr>
              <a:t> position occurred. </a:t>
            </a:r>
          </a:p>
        </p:txBody>
      </p:sp>
      <p:cxnSp>
        <p:nvCxnSpPr>
          <p:cNvPr id="12" name="Connettore 1 11">
            <a:extLst>
              <a:ext uri="{FF2B5EF4-FFF2-40B4-BE49-F238E27FC236}">
                <a16:creationId xmlns:a16="http://schemas.microsoft.com/office/drawing/2014/main" id="{66813138-A229-E43B-CC79-148326623474}"/>
              </a:ext>
            </a:extLst>
          </p:cNvPr>
          <p:cNvCxnSpPr>
            <a:stCxn id="6" idx="2"/>
          </p:cNvCxnSpPr>
          <p:nvPr/>
        </p:nvCxnSpPr>
        <p:spPr>
          <a:xfrm>
            <a:off x="6096000" y="4776538"/>
            <a:ext cx="0" cy="206151"/>
          </a:xfrm>
          <a:prstGeom prst="line">
            <a:avLst/>
          </a:prstGeom>
        </p:spPr>
        <p:style>
          <a:lnRef idx="3">
            <a:schemeClr val="accent4"/>
          </a:lnRef>
          <a:fillRef idx="0">
            <a:schemeClr val="accent4"/>
          </a:fillRef>
          <a:effectRef idx="2">
            <a:schemeClr val="accent4"/>
          </a:effectRef>
          <a:fontRef idx="minor">
            <a:schemeClr val="tx1"/>
          </a:fontRef>
        </p:style>
      </p:cxnSp>
      <p:cxnSp>
        <p:nvCxnSpPr>
          <p:cNvPr id="27" name="Connettore 1 26">
            <a:extLst>
              <a:ext uri="{FF2B5EF4-FFF2-40B4-BE49-F238E27FC236}">
                <a16:creationId xmlns:a16="http://schemas.microsoft.com/office/drawing/2014/main" id="{8079D62C-8765-9920-BA87-93EB669CD264}"/>
              </a:ext>
            </a:extLst>
          </p:cNvPr>
          <p:cNvCxnSpPr/>
          <p:nvPr/>
        </p:nvCxnSpPr>
        <p:spPr>
          <a:xfrm>
            <a:off x="10340715" y="4763362"/>
            <a:ext cx="0" cy="206151"/>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Connettore 1 27">
            <a:extLst>
              <a:ext uri="{FF2B5EF4-FFF2-40B4-BE49-F238E27FC236}">
                <a16:creationId xmlns:a16="http://schemas.microsoft.com/office/drawing/2014/main" id="{A4C8A1BF-4D1E-0623-F320-C2233AEAA863}"/>
              </a:ext>
            </a:extLst>
          </p:cNvPr>
          <p:cNvCxnSpPr>
            <a:cxnSpLocks/>
          </p:cNvCxnSpPr>
          <p:nvPr/>
        </p:nvCxnSpPr>
        <p:spPr>
          <a:xfrm>
            <a:off x="6096000" y="4971830"/>
            <a:ext cx="161699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Connettore 1 29">
            <a:extLst>
              <a:ext uri="{FF2B5EF4-FFF2-40B4-BE49-F238E27FC236}">
                <a16:creationId xmlns:a16="http://schemas.microsoft.com/office/drawing/2014/main" id="{B045D188-6B41-E6D5-A3EB-6DC964DF9C58}"/>
              </a:ext>
            </a:extLst>
          </p:cNvPr>
          <p:cNvCxnSpPr>
            <a:cxnSpLocks/>
          </p:cNvCxnSpPr>
          <p:nvPr/>
        </p:nvCxnSpPr>
        <p:spPr>
          <a:xfrm>
            <a:off x="8451024" y="4967762"/>
            <a:ext cx="1889691" cy="1058"/>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Connettore 2 31">
            <a:extLst>
              <a:ext uri="{FF2B5EF4-FFF2-40B4-BE49-F238E27FC236}">
                <a16:creationId xmlns:a16="http://schemas.microsoft.com/office/drawing/2014/main" id="{049D9D45-2815-7250-9197-3F5254A7F68D}"/>
              </a:ext>
            </a:extLst>
          </p:cNvPr>
          <p:cNvCxnSpPr>
            <a:cxnSpLocks/>
          </p:cNvCxnSpPr>
          <p:nvPr/>
        </p:nvCxnSpPr>
        <p:spPr>
          <a:xfrm flipH="1">
            <a:off x="7708684" y="4977637"/>
            <a:ext cx="2871" cy="2902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3" name="Connettore 2 32">
            <a:extLst>
              <a:ext uri="{FF2B5EF4-FFF2-40B4-BE49-F238E27FC236}">
                <a16:creationId xmlns:a16="http://schemas.microsoft.com/office/drawing/2014/main" id="{3DF2D7F2-D89E-8C05-BE90-1D8B13B13BA3}"/>
              </a:ext>
            </a:extLst>
          </p:cNvPr>
          <p:cNvCxnSpPr>
            <a:cxnSpLocks/>
          </p:cNvCxnSpPr>
          <p:nvPr/>
        </p:nvCxnSpPr>
        <p:spPr>
          <a:xfrm>
            <a:off x="8450894" y="4965312"/>
            <a:ext cx="0" cy="2902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2818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56835B1C-D96C-0448-96F6-E8EE02C878E9}"/>
              </a:ext>
            </a:extLst>
          </p:cNvPr>
          <p:cNvPicPr>
            <a:picLocks noChangeAspect="1"/>
          </p:cNvPicPr>
          <p:nvPr/>
        </p:nvPicPr>
        <p:blipFill>
          <a:blip r:embed="rId3"/>
          <a:stretch>
            <a:fillRect/>
          </a:stretch>
        </p:blipFill>
        <p:spPr>
          <a:xfrm>
            <a:off x="3629247" y="-192395"/>
            <a:ext cx="9049063" cy="1076542"/>
          </a:xfrm>
          <a:prstGeom prst="rect">
            <a:avLst/>
          </a:prstGeom>
        </p:spPr>
      </p:pic>
      <p:pic>
        <p:nvPicPr>
          <p:cNvPr id="48" name="Immagine 47">
            <a:extLst>
              <a:ext uri="{FF2B5EF4-FFF2-40B4-BE49-F238E27FC236}">
                <a16:creationId xmlns:a16="http://schemas.microsoft.com/office/drawing/2014/main" id="{BB3BE06B-306F-8C4B-B974-8A1F533D3FDE}"/>
              </a:ext>
            </a:extLst>
          </p:cNvPr>
          <p:cNvPicPr>
            <a:picLocks noChangeAspect="1"/>
          </p:cNvPicPr>
          <p:nvPr/>
        </p:nvPicPr>
        <p:blipFill rotWithShape="1">
          <a:blip r:embed="rId3"/>
          <a:srcRect l="51185" r="29706"/>
          <a:stretch/>
        </p:blipFill>
        <p:spPr>
          <a:xfrm>
            <a:off x="-577445" y="-207251"/>
            <a:ext cx="1226287" cy="1076542"/>
          </a:xfrm>
          <a:prstGeom prst="rect">
            <a:avLst/>
          </a:prstGeom>
        </p:spPr>
      </p:pic>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610600" y="6492875"/>
            <a:ext cx="2743200" cy="365125"/>
          </a:xfrm>
        </p:spPr>
        <p:txBody>
          <a:bodyPr/>
          <a:lstStyle/>
          <a:p>
            <a:fld id="{DC37C2B9-A872-A944-AEE9-F3A7BF297768}" type="slidenum">
              <a:rPr lang="it-IT" smtClean="0"/>
              <a:t>21</a:t>
            </a:fld>
            <a:endParaRPr lang="it-IT"/>
          </a:p>
        </p:txBody>
      </p:sp>
      <p:sp>
        <p:nvSpPr>
          <p:cNvPr id="18" name="Segnaposto piè di pagina 17">
            <a:extLst>
              <a:ext uri="{FF2B5EF4-FFF2-40B4-BE49-F238E27FC236}">
                <a16:creationId xmlns:a16="http://schemas.microsoft.com/office/drawing/2014/main" id="{70C5C5A6-7008-C849-83F7-7B3E0395F688}"/>
              </a:ext>
            </a:extLst>
          </p:cNvPr>
          <p:cNvSpPr>
            <a:spLocks noGrp="1"/>
          </p:cNvSpPr>
          <p:nvPr>
            <p:ph type="ftr" sz="quarter" idx="11"/>
          </p:nvPr>
        </p:nvSpPr>
        <p:spPr>
          <a:xfrm>
            <a:off x="3003430" y="6370727"/>
            <a:ext cx="4114800" cy="365125"/>
          </a:xfrm>
        </p:spPr>
        <p:txBody>
          <a:bodyPr/>
          <a:lstStyle/>
          <a:p>
            <a:r>
              <a:rPr lang="it-IT"/>
              <a:t>AMR - Baldisseri, Maiani, Ripamonti</a:t>
            </a:r>
          </a:p>
        </p:txBody>
      </p:sp>
      <p:sp>
        <p:nvSpPr>
          <p:cNvPr id="47" name="Cornice 46">
            <a:extLst>
              <a:ext uri="{FF2B5EF4-FFF2-40B4-BE49-F238E27FC236}">
                <a16:creationId xmlns:a16="http://schemas.microsoft.com/office/drawing/2014/main" id="{6650DC72-6299-1F4F-BE99-7D9FA0580F2B}"/>
              </a:ext>
            </a:extLst>
          </p:cNvPr>
          <p:cNvSpPr/>
          <p:nvPr/>
        </p:nvSpPr>
        <p:spPr>
          <a:xfrm>
            <a:off x="589541" y="122148"/>
            <a:ext cx="3119430" cy="761999"/>
          </a:xfrm>
          <a:prstGeom prst="frame">
            <a:avLst/>
          </a:prstGeom>
          <a:solidFill>
            <a:srgbClr val="FAE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highlight>
                <a:srgbClr val="FFFF00"/>
              </a:highlight>
            </a:endParaRPr>
          </a:p>
        </p:txBody>
      </p:sp>
      <p:sp>
        <p:nvSpPr>
          <p:cNvPr id="50" name="CasellaDiTesto 49">
            <a:extLst>
              <a:ext uri="{FF2B5EF4-FFF2-40B4-BE49-F238E27FC236}">
                <a16:creationId xmlns:a16="http://schemas.microsoft.com/office/drawing/2014/main" id="{D211A3BA-7F33-CC4E-AF89-972CDA3DCB5A}"/>
              </a:ext>
            </a:extLst>
          </p:cNvPr>
          <p:cNvSpPr txBox="1"/>
          <p:nvPr/>
        </p:nvSpPr>
        <p:spPr>
          <a:xfrm>
            <a:off x="-271322" y="267870"/>
            <a:ext cx="4750057" cy="523220"/>
          </a:xfrm>
          <a:prstGeom prst="rect">
            <a:avLst/>
          </a:prstGeom>
          <a:noFill/>
        </p:spPr>
        <p:txBody>
          <a:bodyPr wrap="square" rtlCol="0">
            <a:spAutoFit/>
          </a:bodyPr>
          <a:lstStyle/>
          <a:p>
            <a:pPr algn="ctr"/>
            <a:r>
              <a:rPr lang="it-IT" sz="2800">
                <a:latin typeface="Book Antiqua" panose="02040602050305030304" pitchFamily="18" charset="0"/>
              </a:rPr>
              <a:t>SIMULATIONS</a:t>
            </a:r>
          </a:p>
        </p:txBody>
      </p:sp>
      <p:sp>
        <p:nvSpPr>
          <p:cNvPr id="8" name="CasellaDiTesto 7">
            <a:extLst>
              <a:ext uri="{FF2B5EF4-FFF2-40B4-BE49-F238E27FC236}">
                <a16:creationId xmlns:a16="http://schemas.microsoft.com/office/drawing/2014/main" id="{6C8E499F-AA30-D65C-2A0C-2FCE1553BB68}"/>
              </a:ext>
            </a:extLst>
          </p:cNvPr>
          <p:cNvSpPr txBox="1"/>
          <p:nvPr/>
        </p:nvSpPr>
        <p:spPr>
          <a:xfrm>
            <a:off x="219556" y="1143240"/>
            <a:ext cx="6702105" cy="400110"/>
          </a:xfrm>
          <a:prstGeom prst="rect">
            <a:avLst/>
          </a:prstGeom>
          <a:noFill/>
        </p:spPr>
        <p:txBody>
          <a:bodyPr wrap="square" rtlCol="0">
            <a:spAutoFit/>
          </a:bodyPr>
          <a:lstStyle/>
          <a:p>
            <a:r>
              <a:rPr lang="en-US" sz="2000" b="1">
                <a:latin typeface="Book Antiqua" panose="02040602050305030304" pitchFamily="18" charset="0"/>
              </a:rPr>
              <a:t>Stochastic disturbance simulations</a:t>
            </a:r>
          </a:p>
        </p:txBody>
      </p:sp>
      <p:cxnSp>
        <p:nvCxnSpPr>
          <p:cNvPr id="9" name="Connettore 1 8">
            <a:extLst>
              <a:ext uri="{FF2B5EF4-FFF2-40B4-BE49-F238E27FC236}">
                <a16:creationId xmlns:a16="http://schemas.microsoft.com/office/drawing/2014/main" id="{8F786D51-3450-373E-4065-455C94226FCB}"/>
              </a:ext>
            </a:extLst>
          </p:cNvPr>
          <p:cNvCxnSpPr>
            <a:cxnSpLocks/>
          </p:cNvCxnSpPr>
          <p:nvPr/>
        </p:nvCxnSpPr>
        <p:spPr>
          <a:xfrm>
            <a:off x="186435" y="1545734"/>
            <a:ext cx="371561" cy="0"/>
          </a:xfrm>
          <a:prstGeom prst="line">
            <a:avLst/>
          </a:prstGeom>
          <a:ln>
            <a:solidFill>
              <a:srgbClr val="FAE17D"/>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FA55CF9C-41E3-1CF4-C8F3-58A71FF3F652}"/>
                  </a:ext>
                </a:extLst>
              </p:cNvPr>
              <p:cNvSpPr txBox="1"/>
              <p:nvPr/>
            </p:nvSpPr>
            <p:spPr>
              <a:xfrm>
                <a:off x="264620" y="1688244"/>
                <a:ext cx="7609994" cy="4537589"/>
              </a:xfrm>
              <a:prstGeom prst="rect">
                <a:avLst/>
              </a:prstGeom>
              <a:noFill/>
            </p:spPr>
            <p:txBody>
              <a:bodyPr wrap="square" rtlCol="0">
                <a:spAutoFit/>
              </a:bodyPr>
              <a:lstStyle/>
              <a:p>
                <a:r>
                  <a:rPr lang="en-GB" sz="1600">
                    <a:latin typeface="Book Antiqua" panose="02040602050305030304" pitchFamily="18" charset="0"/>
                  </a:rPr>
                  <a:t>In this set of simulations:</a:t>
                </a:r>
              </a:p>
              <a:p>
                <a:endParaRPr lang="en-GB" sz="1600">
                  <a:latin typeface="Book Antiqua" panose="02040602050305030304" pitchFamily="18" charset="0"/>
                </a:endParaRPr>
              </a:p>
              <a:p>
                <a:pPr marL="285750" indent="-285750">
                  <a:buFont typeface="Arial" panose="020B0604020202020204" pitchFamily="34" charset="0"/>
                  <a:buChar char="•"/>
                </a:pPr>
                <a:r>
                  <a:rPr lang="en-GB" sz="1600">
                    <a:latin typeface="Book Antiqua" panose="02040602050305030304" pitchFamily="18" charset="0"/>
                  </a:rPr>
                  <a:t> Consider more realistic scenarios, in which the disturbance is not usually constant. </a:t>
                </a:r>
              </a:p>
              <a:p>
                <a:pPr marL="285750" indent="-285750">
                  <a:buFont typeface="Arial" panose="020B0604020202020204" pitchFamily="34" charset="0"/>
                  <a:buChar char="•"/>
                </a:pPr>
                <a:endParaRPr lang="en-GB" sz="1600">
                  <a:latin typeface="Book Antiqua" panose="02040602050305030304" pitchFamily="18" charset="0"/>
                </a:endParaRPr>
              </a:p>
              <a:p>
                <a:pPr marL="285750" indent="-285750">
                  <a:buFont typeface="Arial" panose="020B0604020202020204" pitchFamily="34" charset="0"/>
                  <a:buChar char="•"/>
                </a:pPr>
                <a:r>
                  <a:rPr lang="en-GB" sz="1600">
                    <a:latin typeface="Book Antiqua" panose="02040602050305030304" pitchFamily="18" charset="0"/>
                  </a:rPr>
                  <a:t>A Gaussian with zero mean and covariance matrix </a:t>
                </a:r>
                <a14:m>
                  <m:oMath xmlns:m="http://schemas.openxmlformats.org/officeDocument/2006/math">
                    <m:sSub>
                      <m:sSubPr>
                        <m:ctrlPr>
                          <a:rPr lang="en-GB" sz="1600" i="1" dirty="0" smtClean="0">
                            <a:latin typeface="Cambria Math" panose="02040503050406030204" pitchFamily="18" charset="0"/>
                          </a:rPr>
                        </m:ctrlPr>
                      </m:sSubPr>
                      <m:e>
                        <m:r>
                          <m:rPr>
                            <m:sty m:val="p"/>
                          </m:rPr>
                          <a:rPr lang="el-GR" sz="1600" i="1" dirty="0" smtClean="0">
                            <a:latin typeface="Cambria Math" panose="02040503050406030204" pitchFamily="18" charset="0"/>
                            <a:ea typeface="Cambria Math" panose="02040503050406030204" pitchFamily="18" charset="0"/>
                          </a:rPr>
                          <m:t>Σ</m:t>
                        </m:r>
                      </m:e>
                      <m:sub>
                        <m:r>
                          <a:rPr lang="it-IT" sz="1600" b="0" i="1" dirty="0" smtClean="0">
                            <a:latin typeface="Cambria Math" panose="02040503050406030204" pitchFamily="18" charset="0"/>
                          </a:rPr>
                          <m:t>𝑤</m:t>
                        </m:r>
                      </m:sub>
                    </m:sSub>
                  </m:oMath>
                </a14:m>
                <a:r>
                  <a:rPr lang="en-GB" sz="1600">
                    <a:latin typeface="Book Antiqua" panose="02040602050305030304" pitchFamily="18" charset="0"/>
                  </a:rPr>
                  <a:t> is used in order to sample the actual disturbances in a random way, coherently with the magnitude of the disturbances used in the previous section. The Gaussian is then truncated to </a:t>
                </a:r>
                <a14:m>
                  <m:oMath xmlns:m="http://schemas.openxmlformats.org/officeDocument/2006/math">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𝑤</m:t>
                        </m:r>
                      </m:e>
                      <m:sub>
                        <m:r>
                          <a:rPr lang="it-IT" sz="1600" i="1">
                            <a:latin typeface="Cambria Math" panose="02040503050406030204" pitchFamily="18" charset="0"/>
                            <a:ea typeface="Cambria Math" panose="02040503050406030204" pitchFamily="18" charset="0"/>
                          </a:rPr>
                          <m:t>𝑚𝑎𝑥</m:t>
                        </m:r>
                      </m:sub>
                      <m:sup>
                        <m:r>
                          <a:rPr lang="it-IT" sz="1600" i="1">
                            <a:latin typeface="Cambria Math" panose="02040503050406030204" pitchFamily="18" charset="0"/>
                            <a:ea typeface="Cambria Math" panose="02040503050406030204" pitchFamily="18" charset="0"/>
                          </a:rPr>
                          <m:t>𝑟𝑜𝑏</m:t>
                        </m:r>
                      </m:sup>
                    </m:sSubSup>
                  </m:oMath>
                </a14:m>
                <a:r>
                  <a:rPr lang="en-GB" sz="1600">
                    <a:latin typeface="Book Antiqua" panose="02040602050305030304" pitchFamily="18" charset="0"/>
                  </a:rPr>
                  <a:t> which is equal to two times the standard deviation of the disturbance distribution.</a:t>
                </a:r>
              </a:p>
              <a:p>
                <a:pPr marL="285750" indent="-285750">
                  <a:buFont typeface="Arial" panose="020B0604020202020204" pitchFamily="34" charset="0"/>
                  <a:buChar char="•"/>
                </a:pPr>
                <a:endParaRPr lang="en-GB" sz="1600">
                  <a:latin typeface="Book Antiqua" panose="02040602050305030304" pitchFamily="18" charset="0"/>
                </a:endParaRPr>
              </a:p>
              <a:p>
                <a:pPr marL="285750" indent="-285750">
                  <a:buFont typeface="Arial" panose="020B0604020202020204" pitchFamily="34" charset="0"/>
                  <a:buChar char="•"/>
                </a:pPr>
                <a:r>
                  <a:rPr lang="en-GB" sz="1600">
                    <a:latin typeface="Book Antiqua" panose="02040602050305030304" pitchFamily="18" charset="0"/>
                  </a:rPr>
                  <a:t>This means that 33% of the times the actual disturbance will be saturated at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𝑤</m:t>
                        </m:r>
                      </m:e>
                      <m:sub>
                        <m:r>
                          <a:rPr lang="it-IT" sz="1600" i="1">
                            <a:latin typeface="Cambria Math" panose="02040503050406030204" pitchFamily="18" charset="0"/>
                            <a:ea typeface="Cambria Math" panose="02040503050406030204" pitchFamily="18" charset="0"/>
                          </a:rPr>
                          <m:t>𝑚𝑎𝑥</m:t>
                        </m:r>
                      </m:sub>
                      <m:sup>
                        <m:r>
                          <a:rPr lang="it-IT" sz="1600" i="1">
                            <a:latin typeface="Cambria Math" panose="02040503050406030204" pitchFamily="18" charset="0"/>
                            <a:ea typeface="Cambria Math" panose="02040503050406030204" pitchFamily="18" charset="0"/>
                          </a:rPr>
                          <m:t>𝑟𝑜𝑏</m:t>
                        </m:r>
                      </m:sup>
                    </m:sSubSup>
                  </m:oMath>
                </a14:m>
                <a:r>
                  <a:rPr lang="en-GB" sz="1600">
                    <a:latin typeface="Book Antiqua" panose="02040602050305030304" pitchFamily="18" charset="0"/>
                  </a:rPr>
                  <a:t>.</a:t>
                </a:r>
              </a:p>
              <a:p>
                <a:pPr marL="285750" indent="-285750">
                  <a:buFont typeface="Arial" panose="020B0604020202020204" pitchFamily="34" charset="0"/>
                  <a:buChar char="•"/>
                </a:pPr>
                <a:endParaRPr lang="en-GB" sz="1600">
                  <a:latin typeface="Book Antiqua" panose="02040602050305030304" pitchFamily="18" charset="0"/>
                </a:endParaRPr>
              </a:p>
              <a:p>
                <a:pPr marL="285750" indent="-285750">
                  <a:buFont typeface="Arial" panose="020B0604020202020204" pitchFamily="34" charset="0"/>
                  <a:buChar char="•"/>
                </a:pPr>
                <a:r>
                  <a:rPr lang="en-GB" sz="1600">
                    <a:latin typeface="Book Antiqua" panose="02040602050305030304" pitchFamily="18" charset="0"/>
                  </a:rPr>
                  <a:t>The resulting disturbance probability distribution is that of a Gaussian with two Dirac delta functions at </a:t>
                </a:r>
                <a14:m>
                  <m:oMath xmlns:m="http://schemas.openxmlformats.org/officeDocument/2006/math">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𝑤</m:t>
                        </m:r>
                      </m:e>
                      <m:sub>
                        <m:r>
                          <a:rPr lang="it-IT" sz="1600" i="1">
                            <a:latin typeface="Cambria Math" panose="02040503050406030204" pitchFamily="18" charset="0"/>
                            <a:ea typeface="Cambria Math" panose="02040503050406030204" pitchFamily="18" charset="0"/>
                          </a:rPr>
                          <m:t>𝑚𝑎𝑥</m:t>
                        </m:r>
                      </m:sub>
                      <m:sup>
                        <m:r>
                          <a:rPr lang="it-IT" sz="1600" i="1">
                            <a:latin typeface="Cambria Math" panose="02040503050406030204" pitchFamily="18" charset="0"/>
                            <a:ea typeface="Cambria Math" panose="02040503050406030204" pitchFamily="18" charset="0"/>
                          </a:rPr>
                          <m:t>𝑟𝑜𝑏</m:t>
                        </m:r>
                      </m:sup>
                    </m:sSubSup>
                  </m:oMath>
                </a14:m>
                <a:r>
                  <a:rPr lang="en-GB" sz="1600">
                    <a:latin typeface="Book Antiqua" panose="02040602050305030304" pitchFamily="18" charset="0"/>
                  </a:rPr>
                  <a:t>, whose areas are equal to 0.33/2. </a:t>
                </a:r>
              </a:p>
              <a:p>
                <a:pPr marL="285750" indent="-285750">
                  <a:buFont typeface="Arial" panose="020B0604020202020204" pitchFamily="34" charset="0"/>
                  <a:buChar char="•"/>
                </a:pPr>
                <a:endParaRPr lang="en-GB" sz="1600">
                  <a:latin typeface="Book Antiqua" panose="02040602050305030304" pitchFamily="18" charset="0"/>
                </a:endParaRPr>
              </a:p>
              <a:p>
                <a:pPr marL="285750" indent="-285750">
                  <a:buFont typeface="Arial" panose="020B0604020202020204" pitchFamily="34" charset="0"/>
                  <a:buChar char="•"/>
                </a:pPr>
                <a:r>
                  <a:rPr lang="en-GB" sz="1600">
                    <a:latin typeface="Book Antiqua" panose="02040602050305030304" pitchFamily="18" charset="0"/>
                  </a:rPr>
                  <a:t>The sequence of random noises is the same among all the simulations.</a:t>
                </a:r>
              </a:p>
            </p:txBody>
          </p:sp>
        </mc:Choice>
        <mc:Fallback xmlns="">
          <p:sp>
            <p:nvSpPr>
              <p:cNvPr id="23" name="CasellaDiTesto 22">
                <a:extLst>
                  <a:ext uri="{FF2B5EF4-FFF2-40B4-BE49-F238E27FC236}">
                    <a16:creationId xmlns:a16="http://schemas.microsoft.com/office/drawing/2014/main" id="{FA55CF9C-41E3-1CF4-C8F3-58A71FF3F652}"/>
                  </a:ext>
                </a:extLst>
              </p:cNvPr>
              <p:cNvSpPr txBox="1">
                <a:spLocks noRot="1" noChangeAspect="1" noMove="1" noResize="1" noEditPoints="1" noAdjustHandles="1" noChangeArrowheads="1" noChangeShapeType="1" noTextEdit="1"/>
              </p:cNvSpPr>
              <p:nvPr/>
            </p:nvSpPr>
            <p:spPr>
              <a:xfrm>
                <a:off x="264620" y="1688244"/>
                <a:ext cx="7609994" cy="4537589"/>
              </a:xfrm>
              <a:prstGeom prst="rect">
                <a:avLst/>
              </a:prstGeom>
              <a:blipFill>
                <a:blip r:embed="rId4"/>
                <a:stretch>
                  <a:fillRect l="-400" t="-403"/>
                </a:stretch>
              </a:blipFill>
            </p:spPr>
            <p:txBody>
              <a:bodyPr/>
              <a:lstStyle/>
              <a:p>
                <a:r>
                  <a:rPr lang="en-US">
                    <a:noFill/>
                  </a:rPr>
                  <a:t> </a:t>
                </a:r>
              </a:p>
            </p:txBody>
          </p:sp>
        </mc:Fallback>
      </mc:AlternateContent>
      <p:pic>
        <p:nvPicPr>
          <p:cNvPr id="3" name="Immagine 2">
            <a:extLst>
              <a:ext uri="{FF2B5EF4-FFF2-40B4-BE49-F238E27FC236}">
                <a16:creationId xmlns:a16="http://schemas.microsoft.com/office/drawing/2014/main" id="{EF9CC707-573A-93BF-66EA-1B44B9F71599}"/>
              </a:ext>
            </a:extLst>
          </p:cNvPr>
          <p:cNvPicPr>
            <a:picLocks noChangeAspect="1"/>
          </p:cNvPicPr>
          <p:nvPr/>
        </p:nvPicPr>
        <p:blipFill rotWithShape="1">
          <a:blip r:embed="rId5"/>
          <a:srcRect l="5764" r="6678" b="3402"/>
          <a:stretch/>
        </p:blipFill>
        <p:spPr>
          <a:xfrm>
            <a:off x="7684291" y="1913021"/>
            <a:ext cx="4507710" cy="3729785"/>
          </a:xfrm>
          <a:prstGeom prst="rect">
            <a:avLst/>
          </a:prstGeom>
        </p:spPr>
      </p:pic>
    </p:spTree>
    <p:extLst>
      <p:ext uri="{BB962C8B-B14F-4D97-AF65-F5344CB8AC3E}">
        <p14:creationId xmlns:p14="http://schemas.microsoft.com/office/powerpoint/2010/main" val="51633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56835B1C-D96C-0448-96F6-E8EE02C878E9}"/>
              </a:ext>
            </a:extLst>
          </p:cNvPr>
          <p:cNvPicPr>
            <a:picLocks noChangeAspect="1"/>
          </p:cNvPicPr>
          <p:nvPr/>
        </p:nvPicPr>
        <p:blipFill>
          <a:blip r:embed="rId3"/>
          <a:stretch>
            <a:fillRect/>
          </a:stretch>
        </p:blipFill>
        <p:spPr>
          <a:xfrm>
            <a:off x="3629247" y="-192395"/>
            <a:ext cx="9049063" cy="1076542"/>
          </a:xfrm>
          <a:prstGeom prst="rect">
            <a:avLst/>
          </a:prstGeom>
        </p:spPr>
      </p:pic>
      <p:pic>
        <p:nvPicPr>
          <p:cNvPr id="48" name="Immagine 47">
            <a:extLst>
              <a:ext uri="{FF2B5EF4-FFF2-40B4-BE49-F238E27FC236}">
                <a16:creationId xmlns:a16="http://schemas.microsoft.com/office/drawing/2014/main" id="{BB3BE06B-306F-8C4B-B974-8A1F533D3FDE}"/>
              </a:ext>
            </a:extLst>
          </p:cNvPr>
          <p:cNvPicPr>
            <a:picLocks noChangeAspect="1"/>
          </p:cNvPicPr>
          <p:nvPr/>
        </p:nvPicPr>
        <p:blipFill rotWithShape="1">
          <a:blip r:embed="rId3"/>
          <a:srcRect l="51185" r="29706"/>
          <a:stretch/>
        </p:blipFill>
        <p:spPr>
          <a:xfrm>
            <a:off x="-577445" y="-207251"/>
            <a:ext cx="1226287" cy="1076542"/>
          </a:xfrm>
          <a:prstGeom prst="rect">
            <a:avLst/>
          </a:prstGeom>
        </p:spPr>
      </p:pic>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610600" y="6492875"/>
            <a:ext cx="2743200" cy="365125"/>
          </a:xfrm>
        </p:spPr>
        <p:txBody>
          <a:bodyPr/>
          <a:lstStyle/>
          <a:p>
            <a:fld id="{DC37C2B9-A872-A944-AEE9-F3A7BF297768}" type="slidenum">
              <a:rPr lang="it-IT" smtClean="0"/>
              <a:t>22</a:t>
            </a:fld>
            <a:endParaRPr lang="it-IT"/>
          </a:p>
        </p:txBody>
      </p:sp>
      <p:sp>
        <p:nvSpPr>
          <p:cNvPr id="18" name="Segnaposto piè di pagina 17">
            <a:extLst>
              <a:ext uri="{FF2B5EF4-FFF2-40B4-BE49-F238E27FC236}">
                <a16:creationId xmlns:a16="http://schemas.microsoft.com/office/drawing/2014/main" id="{70C5C5A6-7008-C849-83F7-7B3E0395F688}"/>
              </a:ext>
            </a:extLst>
          </p:cNvPr>
          <p:cNvSpPr>
            <a:spLocks noGrp="1"/>
          </p:cNvSpPr>
          <p:nvPr>
            <p:ph type="ftr" sz="quarter" idx="11"/>
          </p:nvPr>
        </p:nvSpPr>
        <p:spPr>
          <a:xfrm>
            <a:off x="3016195" y="6532448"/>
            <a:ext cx="4114800" cy="365125"/>
          </a:xfrm>
        </p:spPr>
        <p:txBody>
          <a:bodyPr/>
          <a:lstStyle/>
          <a:p>
            <a:r>
              <a:rPr lang="it-IT"/>
              <a:t>AMR - Baldisseri, Maiani, Ripamonti</a:t>
            </a:r>
          </a:p>
        </p:txBody>
      </p:sp>
      <p:sp>
        <p:nvSpPr>
          <p:cNvPr id="47" name="Cornice 46">
            <a:extLst>
              <a:ext uri="{FF2B5EF4-FFF2-40B4-BE49-F238E27FC236}">
                <a16:creationId xmlns:a16="http://schemas.microsoft.com/office/drawing/2014/main" id="{6650DC72-6299-1F4F-BE99-7D9FA0580F2B}"/>
              </a:ext>
            </a:extLst>
          </p:cNvPr>
          <p:cNvSpPr/>
          <p:nvPr/>
        </p:nvSpPr>
        <p:spPr>
          <a:xfrm>
            <a:off x="589541" y="122148"/>
            <a:ext cx="3119430" cy="761999"/>
          </a:xfrm>
          <a:prstGeom prst="frame">
            <a:avLst/>
          </a:prstGeom>
          <a:solidFill>
            <a:srgbClr val="FAE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highlight>
                <a:srgbClr val="FFFF00"/>
              </a:highlight>
            </a:endParaRPr>
          </a:p>
        </p:txBody>
      </p:sp>
      <p:sp>
        <p:nvSpPr>
          <p:cNvPr id="50" name="CasellaDiTesto 49">
            <a:extLst>
              <a:ext uri="{FF2B5EF4-FFF2-40B4-BE49-F238E27FC236}">
                <a16:creationId xmlns:a16="http://schemas.microsoft.com/office/drawing/2014/main" id="{D211A3BA-7F33-CC4E-AF89-972CDA3DCB5A}"/>
              </a:ext>
            </a:extLst>
          </p:cNvPr>
          <p:cNvSpPr txBox="1"/>
          <p:nvPr/>
        </p:nvSpPr>
        <p:spPr>
          <a:xfrm>
            <a:off x="-271322" y="267870"/>
            <a:ext cx="4750057" cy="523220"/>
          </a:xfrm>
          <a:prstGeom prst="rect">
            <a:avLst/>
          </a:prstGeom>
          <a:noFill/>
        </p:spPr>
        <p:txBody>
          <a:bodyPr wrap="square" rtlCol="0">
            <a:spAutoFit/>
          </a:bodyPr>
          <a:lstStyle/>
          <a:p>
            <a:pPr algn="ctr"/>
            <a:r>
              <a:rPr lang="it-IT" sz="2800">
                <a:latin typeface="Book Antiqua" panose="02040602050305030304" pitchFamily="18" charset="0"/>
              </a:rPr>
              <a:t>SIMULATIONS</a:t>
            </a:r>
          </a:p>
        </p:txBody>
      </p:sp>
      <p:sp>
        <p:nvSpPr>
          <p:cNvPr id="8" name="CasellaDiTesto 7">
            <a:extLst>
              <a:ext uri="{FF2B5EF4-FFF2-40B4-BE49-F238E27FC236}">
                <a16:creationId xmlns:a16="http://schemas.microsoft.com/office/drawing/2014/main" id="{6C8E499F-AA30-D65C-2A0C-2FCE1553BB68}"/>
              </a:ext>
            </a:extLst>
          </p:cNvPr>
          <p:cNvSpPr txBox="1"/>
          <p:nvPr/>
        </p:nvSpPr>
        <p:spPr>
          <a:xfrm>
            <a:off x="219556" y="1059133"/>
            <a:ext cx="6702105" cy="400110"/>
          </a:xfrm>
          <a:prstGeom prst="rect">
            <a:avLst/>
          </a:prstGeom>
          <a:noFill/>
        </p:spPr>
        <p:txBody>
          <a:bodyPr wrap="square" rtlCol="0">
            <a:spAutoFit/>
          </a:bodyPr>
          <a:lstStyle/>
          <a:p>
            <a:r>
              <a:rPr lang="en-US" sz="2000" b="1">
                <a:latin typeface="Book Antiqua" panose="02040602050305030304" pitchFamily="18" charset="0"/>
              </a:rPr>
              <a:t>Stochastic disturbance simulations</a:t>
            </a:r>
          </a:p>
        </p:txBody>
      </p:sp>
      <p:cxnSp>
        <p:nvCxnSpPr>
          <p:cNvPr id="9" name="Connettore 1 8">
            <a:extLst>
              <a:ext uri="{FF2B5EF4-FFF2-40B4-BE49-F238E27FC236}">
                <a16:creationId xmlns:a16="http://schemas.microsoft.com/office/drawing/2014/main" id="{8F786D51-3450-373E-4065-455C94226FCB}"/>
              </a:ext>
            </a:extLst>
          </p:cNvPr>
          <p:cNvCxnSpPr>
            <a:cxnSpLocks/>
          </p:cNvCxnSpPr>
          <p:nvPr/>
        </p:nvCxnSpPr>
        <p:spPr>
          <a:xfrm>
            <a:off x="186435" y="1461627"/>
            <a:ext cx="371561" cy="0"/>
          </a:xfrm>
          <a:prstGeom prst="line">
            <a:avLst/>
          </a:prstGeom>
          <a:ln>
            <a:solidFill>
              <a:srgbClr val="FAE17D"/>
            </a:solidFill>
          </a:ln>
        </p:spPr>
        <p:style>
          <a:lnRef idx="3">
            <a:schemeClr val="accent1"/>
          </a:lnRef>
          <a:fillRef idx="0">
            <a:schemeClr val="accent1"/>
          </a:fillRef>
          <a:effectRef idx="2">
            <a:schemeClr val="accent1"/>
          </a:effectRef>
          <a:fontRef idx="minor">
            <a:schemeClr val="tx1"/>
          </a:fontRef>
        </p:style>
      </p:cxnSp>
      <p:pic>
        <p:nvPicPr>
          <p:cNvPr id="3" name="Immagine 2">
            <a:extLst>
              <a:ext uri="{FF2B5EF4-FFF2-40B4-BE49-F238E27FC236}">
                <a16:creationId xmlns:a16="http://schemas.microsoft.com/office/drawing/2014/main" id="{9258E457-D8C3-8223-5AA5-E9BCB4C97514}"/>
              </a:ext>
            </a:extLst>
          </p:cNvPr>
          <p:cNvPicPr>
            <a:picLocks noChangeAspect="1"/>
          </p:cNvPicPr>
          <p:nvPr/>
        </p:nvPicPr>
        <p:blipFill rotWithShape="1">
          <a:blip r:embed="rId4"/>
          <a:srcRect l="3606" r="5908"/>
          <a:stretch/>
        </p:blipFill>
        <p:spPr>
          <a:xfrm>
            <a:off x="6150314" y="1738092"/>
            <a:ext cx="2992659" cy="2480480"/>
          </a:xfrm>
          <a:prstGeom prst="rect">
            <a:avLst/>
          </a:prstGeom>
        </p:spPr>
      </p:pic>
      <p:pic>
        <p:nvPicPr>
          <p:cNvPr id="5" name="Immagine 4">
            <a:extLst>
              <a:ext uri="{FF2B5EF4-FFF2-40B4-BE49-F238E27FC236}">
                <a16:creationId xmlns:a16="http://schemas.microsoft.com/office/drawing/2014/main" id="{FE0691AF-62EB-B128-8161-F66F5ABAADBA}"/>
              </a:ext>
            </a:extLst>
          </p:cNvPr>
          <p:cNvPicPr>
            <a:picLocks noChangeAspect="1"/>
          </p:cNvPicPr>
          <p:nvPr/>
        </p:nvPicPr>
        <p:blipFill rotWithShape="1">
          <a:blip r:embed="rId5"/>
          <a:srcRect l="4707" r="6474"/>
          <a:stretch/>
        </p:blipFill>
        <p:spPr>
          <a:xfrm>
            <a:off x="35698" y="1738105"/>
            <a:ext cx="2937512" cy="2480467"/>
          </a:xfrm>
          <a:prstGeom prst="rect">
            <a:avLst/>
          </a:prstGeom>
        </p:spPr>
      </p:pic>
      <p:pic>
        <p:nvPicPr>
          <p:cNvPr id="7" name="Immagine 6">
            <a:extLst>
              <a:ext uri="{FF2B5EF4-FFF2-40B4-BE49-F238E27FC236}">
                <a16:creationId xmlns:a16="http://schemas.microsoft.com/office/drawing/2014/main" id="{7275E2DD-D968-1A83-DDE5-E46E6A05800E}"/>
              </a:ext>
            </a:extLst>
          </p:cNvPr>
          <p:cNvPicPr>
            <a:picLocks noChangeAspect="1"/>
          </p:cNvPicPr>
          <p:nvPr/>
        </p:nvPicPr>
        <p:blipFill rotWithShape="1">
          <a:blip r:embed="rId6"/>
          <a:srcRect l="2038" r="7476"/>
          <a:stretch/>
        </p:blipFill>
        <p:spPr>
          <a:xfrm>
            <a:off x="3093068" y="1738092"/>
            <a:ext cx="2992659" cy="2480480"/>
          </a:xfrm>
          <a:prstGeom prst="rect">
            <a:avLst/>
          </a:prstGeom>
        </p:spPr>
      </p:pic>
      <p:pic>
        <p:nvPicPr>
          <p:cNvPr id="12" name="Immagine 11">
            <a:extLst>
              <a:ext uri="{FF2B5EF4-FFF2-40B4-BE49-F238E27FC236}">
                <a16:creationId xmlns:a16="http://schemas.microsoft.com/office/drawing/2014/main" id="{A509578D-2BB0-A051-BF98-9447FF28B2A2}"/>
              </a:ext>
            </a:extLst>
          </p:cNvPr>
          <p:cNvPicPr>
            <a:picLocks noChangeAspect="1"/>
          </p:cNvPicPr>
          <p:nvPr/>
        </p:nvPicPr>
        <p:blipFill rotWithShape="1">
          <a:blip r:embed="rId7"/>
          <a:srcRect l="3631" r="5078"/>
          <a:stretch/>
        </p:blipFill>
        <p:spPr>
          <a:xfrm>
            <a:off x="9079046" y="1738092"/>
            <a:ext cx="3019261" cy="2480480"/>
          </a:xfrm>
          <a:prstGeom prst="rect">
            <a:avLst/>
          </a:prstGeom>
        </p:spPr>
      </p:pic>
      <p:sp>
        <p:nvSpPr>
          <p:cNvPr id="19" name="CasellaDiTesto 18">
            <a:extLst>
              <a:ext uri="{FF2B5EF4-FFF2-40B4-BE49-F238E27FC236}">
                <a16:creationId xmlns:a16="http://schemas.microsoft.com/office/drawing/2014/main" id="{9D12965C-F747-4E8D-2E06-4AA361A5B220}"/>
              </a:ext>
            </a:extLst>
          </p:cNvPr>
          <p:cNvSpPr txBox="1"/>
          <p:nvPr/>
        </p:nvSpPr>
        <p:spPr>
          <a:xfrm>
            <a:off x="695399" y="1599592"/>
            <a:ext cx="2169163" cy="276999"/>
          </a:xfrm>
          <a:prstGeom prst="rect">
            <a:avLst/>
          </a:prstGeom>
          <a:noFill/>
        </p:spPr>
        <p:txBody>
          <a:bodyPr wrap="square" rtlCol="0">
            <a:spAutoFit/>
          </a:bodyPr>
          <a:lstStyle/>
          <a:p>
            <a:pPr algn="ctr"/>
            <a:r>
              <a:rPr lang="en-US" sz="1200" b="1">
                <a:latin typeface="Book Antiqua" panose="02040602050305030304" pitchFamily="18" charset="0"/>
              </a:rPr>
              <a:t>Nominal controller</a:t>
            </a:r>
          </a:p>
        </p:txBody>
      </p:sp>
      <p:sp>
        <p:nvSpPr>
          <p:cNvPr id="20" name="CasellaDiTesto 19">
            <a:extLst>
              <a:ext uri="{FF2B5EF4-FFF2-40B4-BE49-F238E27FC236}">
                <a16:creationId xmlns:a16="http://schemas.microsoft.com/office/drawing/2014/main" id="{09673746-B836-D7E6-F100-BF29CCAC6C97}"/>
              </a:ext>
            </a:extLst>
          </p:cNvPr>
          <p:cNvSpPr txBox="1"/>
          <p:nvPr/>
        </p:nvSpPr>
        <p:spPr>
          <a:xfrm>
            <a:off x="6791571" y="1599593"/>
            <a:ext cx="2169163" cy="276999"/>
          </a:xfrm>
          <a:prstGeom prst="rect">
            <a:avLst/>
          </a:prstGeom>
          <a:noFill/>
        </p:spPr>
        <p:txBody>
          <a:bodyPr wrap="square" rtlCol="0">
            <a:spAutoFit/>
          </a:bodyPr>
          <a:lstStyle/>
          <a:p>
            <a:pPr algn="ctr"/>
            <a:r>
              <a:rPr lang="en-US" sz="1200" b="1">
                <a:latin typeface="Book Antiqua" panose="02040602050305030304" pitchFamily="18" charset="0"/>
              </a:rPr>
              <a:t>Stochastic controller</a:t>
            </a:r>
          </a:p>
        </p:txBody>
      </p:sp>
      <p:sp>
        <p:nvSpPr>
          <p:cNvPr id="21" name="CasellaDiTesto 20">
            <a:extLst>
              <a:ext uri="{FF2B5EF4-FFF2-40B4-BE49-F238E27FC236}">
                <a16:creationId xmlns:a16="http://schemas.microsoft.com/office/drawing/2014/main" id="{87EEECB9-D4AC-16B5-B8C5-EDD0AC3020D8}"/>
              </a:ext>
            </a:extLst>
          </p:cNvPr>
          <p:cNvSpPr txBox="1"/>
          <p:nvPr/>
        </p:nvSpPr>
        <p:spPr>
          <a:xfrm>
            <a:off x="3732779" y="1599592"/>
            <a:ext cx="2169163" cy="276999"/>
          </a:xfrm>
          <a:prstGeom prst="rect">
            <a:avLst/>
          </a:prstGeom>
          <a:noFill/>
        </p:spPr>
        <p:txBody>
          <a:bodyPr wrap="square" rtlCol="0">
            <a:spAutoFit/>
          </a:bodyPr>
          <a:lstStyle/>
          <a:p>
            <a:pPr algn="ctr"/>
            <a:r>
              <a:rPr lang="en-US" sz="1200" b="1">
                <a:latin typeface="Book Antiqua" panose="02040602050305030304" pitchFamily="18" charset="0"/>
              </a:rPr>
              <a:t>Robust controller</a:t>
            </a:r>
          </a:p>
        </p:txBody>
      </p:sp>
      <p:sp>
        <p:nvSpPr>
          <p:cNvPr id="22" name="CasellaDiTesto 21">
            <a:extLst>
              <a:ext uri="{FF2B5EF4-FFF2-40B4-BE49-F238E27FC236}">
                <a16:creationId xmlns:a16="http://schemas.microsoft.com/office/drawing/2014/main" id="{1D7EF594-D451-9728-1FB8-AAB53DC4B617}"/>
              </a:ext>
            </a:extLst>
          </p:cNvPr>
          <p:cNvSpPr txBox="1"/>
          <p:nvPr/>
        </p:nvSpPr>
        <p:spPr>
          <a:xfrm>
            <a:off x="9536058" y="1599593"/>
            <a:ext cx="2169163" cy="276999"/>
          </a:xfrm>
          <a:prstGeom prst="rect">
            <a:avLst/>
          </a:prstGeom>
          <a:noFill/>
        </p:spPr>
        <p:txBody>
          <a:bodyPr wrap="square" rtlCol="0">
            <a:spAutoFit/>
          </a:bodyPr>
          <a:lstStyle/>
          <a:p>
            <a:pPr algn="ctr"/>
            <a:r>
              <a:rPr lang="en-US" sz="1200" b="1" dirty="0">
                <a:latin typeface="Book Antiqua" panose="02040602050305030304" pitchFamily="18" charset="0"/>
              </a:rPr>
              <a:t>Robust IS controller</a:t>
            </a:r>
          </a:p>
        </p:txBody>
      </p:sp>
      <p:sp>
        <p:nvSpPr>
          <p:cNvPr id="23" name="CasellaDiTesto 22">
            <a:extLst>
              <a:ext uri="{FF2B5EF4-FFF2-40B4-BE49-F238E27FC236}">
                <a16:creationId xmlns:a16="http://schemas.microsoft.com/office/drawing/2014/main" id="{C6472BCF-EBAF-F612-3B16-F3267FCD081F}"/>
              </a:ext>
            </a:extLst>
          </p:cNvPr>
          <p:cNvSpPr txBox="1"/>
          <p:nvPr/>
        </p:nvSpPr>
        <p:spPr>
          <a:xfrm>
            <a:off x="1675379" y="6023828"/>
            <a:ext cx="4114801" cy="307777"/>
          </a:xfrm>
          <a:prstGeom prst="rect">
            <a:avLst/>
          </a:prstGeom>
          <a:noFill/>
        </p:spPr>
        <p:txBody>
          <a:bodyPr wrap="square" rtlCol="0">
            <a:spAutoFit/>
          </a:bodyPr>
          <a:lstStyle/>
          <a:p>
            <a:pPr algn="ctr"/>
            <a:r>
              <a:rPr lang="en-CA" sz="1400">
                <a:latin typeface="Book Antiqua" panose="02040602050305030304" pitchFamily="18" charset="0"/>
              </a:rPr>
              <a:t>None of the controllers violates any constraint.</a:t>
            </a:r>
            <a:endParaRPr lang="en-CA" sz="1200">
              <a:latin typeface="Book Antiqua" panose="02040602050305030304" pitchFamily="18" charset="0"/>
            </a:endParaRPr>
          </a:p>
        </p:txBody>
      </p:sp>
      <p:cxnSp>
        <p:nvCxnSpPr>
          <p:cNvPr id="24" name="Connettore 2 23">
            <a:extLst>
              <a:ext uri="{FF2B5EF4-FFF2-40B4-BE49-F238E27FC236}">
                <a16:creationId xmlns:a16="http://schemas.microsoft.com/office/drawing/2014/main" id="{3D6AF27C-5D61-8479-40B4-2091FD5C6C8E}"/>
              </a:ext>
            </a:extLst>
          </p:cNvPr>
          <p:cNvCxnSpPr>
            <a:cxnSpLocks/>
          </p:cNvCxnSpPr>
          <p:nvPr/>
        </p:nvCxnSpPr>
        <p:spPr>
          <a:xfrm flipH="1">
            <a:off x="1595916" y="4198398"/>
            <a:ext cx="2871" cy="35586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Cornice 24">
            <a:extLst>
              <a:ext uri="{FF2B5EF4-FFF2-40B4-BE49-F238E27FC236}">
                <a16:creationId xmlns:a16="http://schemas.microsoft.com/office/drawing/2014/main" id="{F5035733-70C5-A411-87B0-CC6ADC6F6772}"/>
              </a:ext>
            </a:extLst>
          </p:cNvPr>
          <p:cNvSpPr/>
          <p:nvPr/>
        </p:nvSpPr>
        <p:spPr>
          <a:xfrm>
            <a:off x="280927" y="4651661"/>
            <a:ext cx="2583635" cy="1041878"/>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38993D1C-51FC-947B-4647-D88B204476B0}"/>
                  </a:ext>
                </a:extLst>
              </p:cNvPr>
              <p:cNvSpPr txBox="1"/>
              <p:nvPr/>
            </p:nvSpPr>
            <p:spPr>
              <a:xfrm>
                <a:off x="249774" y="4739432"/>
                <a:ext cx="2692283" cy="954107"/>
              </a:xfrm>
              <a:prstGeom prst="rect">
                <a:avLst/>
              </a:prstGeom>
              <a:noFill/>
            </p:spPr>
            <p:txBody>
              <a:bodyPr wrap="square" rtlCol="0">
                <a:spAutoFit/>
              </a:bodyPr>
              <a:lstStyle/>
              <a:p>
                <a:pPr algn="ctr"/>
                <a:r>
                  <a:rPr lang="en-GB" sz="1400" dirty="0">
                    <a:latin typeface="Book Antiqua" panose="02040602050305030304" pitchFamily="18" charset="0"/>
                  </a:rPr>
                  <a:t>Good performance: it keeps the </a:t>
                </a:r>
                <a:r>
                  <a:rPr lang="en-GB" sz="1400" dirty="0" err="1">
                    <a:latin typeface="Book Antiqua" panose="02040602050305030304" pitchFamily="18" charset="0"/>
                  </a:rPr>
                  <a:t>CoM</a:t>
                </a:r>
                <a:r>
                  <a:rPr lang="en-GB" sz="1400" dirty="0">
                    <a:latin typeface="Book Antiqua" panose="02040602050305030304" pitchFamily="18" charset="0"/>
                  </a:rPr>
                  <a:t> close to the reference, with a peak of </a:t>
                </a:r>
                <a14:m>
                  <m:oMath xmlns:m="http://schemas.openxmlformats.org/officeDocument/2006/math">
                    <m:r>
                      <a:rPr lang="en-GB" sz="1400" i="1" dirty="0" smtClean="0">
                        <a:latin typeface="Cambria Math" panose="02040503050406030204" pitchFamily="18" charset="0"/>
                      </a:rPr>
                      <m:t>0.03</m:t>
                    </m:r>
                    <m:r>
                      <a:rPr lang="en-GB" sz="1400" i="1" dirty="0" smtClean="0">
                        <a:latin typeface="Cambria Math" panose="02040503050406030204" pitchFamily="18" charset="0"/>
                      </a:rPr>
                      <m:t>𝑚</m:t>
                    </m:r>
                  </m:oMath>
                </a14:m>
                <a:r>
                  <a:rPr lang="en-GB" sz="1400" dirty="0">
                    <a:latin typeface="Book Antiqua" panose="02040602050305030304" pitchFamily="18" charset="0"/>
                  </a:rPr>
                  <a:t> in the y-axis </a:t>
                </a:r>
              </a:p>
            </p:txBody>
          </p:sp>
        </mc:Choice>
        <mc:Fallback xmlns="">
          <p:sp>
            <p:nvSpPr>
              <p:cNvPr id="26" name="CasellaDiTesto 25">
                <a:extLst>
                  <a:ext uri="{FF2B5EF4-FFF2-40B4-BE49-F238E27FC236}">
                    <a16:creationId xmlns:a16="http://schemas.microsoft.com/office/drawing/2014/main" id="{38993D1C-51FC-947B-4647-D88B204476B0}"/>
                  </a:ext>
                </a:extLst>
              </p:cNvPr>
              <p:cNvSpPr txBox="1">
                <a:spLocks noRot="1" noChangeAspect="1" noMove="1" noResize="1" noEditPoints="1" noAdjustHandles="1" noChangeArrowheads="1" noChangeShapeType="1" noTextEdit="1"/>
              </p:cNvSpPr>
              <p:nvPr/>
            </p:nvSpPr>
            <p:spPr>
              <a:xfrm>
                <a:off x="249774" y="4739432"/>
                <a:ext cx="2692283" cy="954107"/>
              </a:xfrm>
              <a:prstGeom prst="rect">
                <a:avLst/>
              </a:prstGeom>
              <a:blipFill>
                <a:blip r:embed="rId8"/>
                <a:stretch>
                  <a:fillRect r="-1878" b="-5195"/>
                </a:stretch>
              </a:blipFill>
            </p:spPr>
            <p:txBody>
              <a:bodyPr/>
              <a:lstStyle/>
              <a:p>
                <a:r>
                  <a:rPr lang="en-AU">
                    <a:noFill/>
                  </a:rPr>
                  <a:t> </a:t>
                </a:r>
              </a:p>
            </p:txBody>
          </p:sp>
        </mc:Fallback>
      </mc:AlternateContent>
      <p:sp>
        <p:nvSpPr>
          <p:cNvPr id="27" name="Cornice 26">
            <a:extLst>
              <a:ext uri="{FF2B5EF4-FFF2-40B4-BE49-F238E27FC236}">
                <a16:creationId xmlns:a16="http://schemas.microsoft.com/office/drawing/2014/main" id="{C7E636F0-B8FB-DF62-F14D-B9C2321B5FA6}"/>
              </a:ext>
            </a:extLst>
          </p:cNvPr>
          <p:cNvSpPr/>
          <p:nvPr/>
        </p:nvSpPr>
        <p:spPr>
          <a:xfrm>
            <a:off x="3244608" y="4744539"/>
            <a:ext cx="3299746" cy="924168"/>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DDA020FC-B30E-9A2A-DF90-09325311E3ED}"/>
                  </a:ext>
                </a:extLst>
              </p:cNvPr>
              <p:cNvSpPr txBox="1"/>
              <p:nvPr/>
            </p:nvSpPr>
            <p:spPr>
              <a:xfrm>
                <a:off x="3306950" y="4714600"/>
                <a:ext cx="3237404" cy="954107"/>
              </a:xfrm>
              <a:prstGeom prst="rect">
                <a:avLst/>
              </a:prstGeom>
              <a:noFill/>
            </p:spPr>
            <p:txBody>
              <a:bodyPr wrap="square" rtlCol="0">
                <a:spAutoFit/>
              </a:bodyPr>
              <a:lstStyle/>
              <a:p>
                <a:pPr algn="ctr"/>
                <a:r>
                  <a:rPr lang="en-CA" sz="1400">
                    <a:latin typeface="Book Antiqua" panose="02040602050305030304" pitchFamily="18" charset="0"/>
                  </a:rPr>
                  <a:t>The stochastic controller performs better than the robust one, with peaks respectively of </a:t>
                </a:r>
                <a14:m>
                  <m:oMath xmlns:m="http://schemas.openxmlformats.org/officeDocument/2006/math">
                    <m:r>
                      <a:rPr lang="en-CA" sz="1400" i="1" dirty="0" smtClean="0">
                        <a:latin typeface="Cambria Math" panose="02040503050406030204" pitchFamily="18" charset="0"/>
                      </a:rPr>
                      <m:t>0.032</m:t>
                    </m:r>
                    <m:r>
                      <a:rPr lang="en-CA" sz="1400" i="1" dirty="0" smtClean="0">
                        <a:latin typeface="Cambria Math" panose="02040503050406030204" pitchFamily="18" charset="0"/>
                      </a:rPr>
                      <m:t>𝑚</m:t>
                    </m:r>
                  </m:oMath>
                </a14:m>
                <a:r>
                  <a:rPr lang="en-CA" sz="1400">
                    <a:latin typeface="Book Antiqua" panose="02040602050305030304" pitchFamily="18" charset="0"/>
                  </a:rPr>
                  <a:t> and </a:t>
                </a:r>
                <a14:m>
                  <m:oMath xmlns:m="http://schemas.openxmlformats.org/officeDocument/2006/math">
                    <m:r>
                      <a:rPr lang="en-CA" sz="1400" i="1" dirty="0" smtClean="0">
                        <a:latin typeface="Cambria Math" panose="02040503050406030204" pitchFamily="18" charset="0"/>
                      </a:rPr>
                      <m:t>0.037</m:t>
                    </m:r>
                    <m:r>
                      <a:rPr lang="en-CA" sz="1400" i="1" dirty="0" smtClean="0">
                        <a:latin typeface="Cambria Math" panose="02040503050406030204" pitchFamily="18" charset="0"/>
                      </a:rPr>
                      <m:t>𝑚</m:t>
                    </m:r>
                  </m:oMath>
                </a14:m>
                <a:r>
                  <a:rPr lang="en-CA" sz="1400">
                    <a:latin typeface="Book Antiqua" panose="02040602050305030304" pitchFamily="18" charset="0"/>
                  </a:rPr>
                  <a:t> and an improvement of </a:t>
                </a:r>
                <a14:m>
                  <m:oMath xmlns:m="http://schemas.openxmlformats.org/officeDocument/2006/math">
                    <m:r>
                      <a:rPr lang="en-CA" sz="1400" i="1" dirty="0" smtClean="0">
                        <a:latin typeface="Cambria Math" panose="02040503050406030204" pitchFamily="18" charset="0"/>
                      </a:rPr>
                      <m:t>14%</m:t>
                    </m:r>
                  </m:oMath>
                </a14:m>
                <a:endParaRPr lang="en-CA" sz="1400">
                  <a:latin typeface="Book Antiqua" panose="02040602050305030304" pitchFamily="18" charset="0"/>
                </a:endParaRPr>
              </a:p>
            </p:txBody>
          </p:sp>
        </mc:Choice>
        <mc:Fallback xmlns="">
          <p:sp>
            <p:nvSpPr>
              <p:cNvPr id="28" name="CasellaDiTesto 27">
                <a:extLst>
                  <a:ext uri="{FF2B5EF4-FFF2-40B4-BE49-F238E27FC236}">
                    <a16:creationId xmlns:a16="http://schemas.microsoft.com/office/drawing/2014/main" id="{DDA020FC-B30E-9A2A-DF90-09325311E3ED}"/>
                  </a:ext>
                </a:extLst>
              </p:cNvPr>
              <p:cNvSpPr txBox="1">
                <a:spLocks noRot="1" noChangeAspect="1" noMove="1" noResize="1" noEditPoints="1" noAdjustHandles="1" noChangeArrowheads="1" noChangeShapeType="1" noTextEdit="1"/>
              </p:cNvSpPr>
              <p:nvPr/>
            </p:nvSpPr>
            <p:spPr>
              <a:xfrm>
                <a:off x="3306950" y="4714600"/>
                <a:ext cx="3237404" cy="954107"/>
              </a:xfrm>
              <a:prstGeom prst="rect">
                <a:avLst/>
              </a:prstGeom>
              <a:blipFill>
                <a:blip r:embed="rId9"/>
                <a:stretch>
                  <a:fillRect t="-637" r="-188" b="-5732"/>
                </a:stretch>
              </a:blipFill>
            </p:spPr>
            <p:txBody>
              <a:bodyPr/>
              <a:lstStyle/>
              <a:p>
                <a:r>
                  <a:rPr lang="en-US">
                    <a:noFill/>
                  </a:rPr>
                  <a:t> </a:t>
                </a:r>
              </a:p>
            </p:txBody>
          </p:sp>
        </mc:Fallback>
      </mc:AlternateContent>
      <p:cxnSp>
        <p:nvCxnSpPr>
          <p:cNvPr id="29" name="Connettore 1 28">
            <a:extLst>
              <a:ext uri="{FF2B5EF4-FFF2-40B4-BE49-F238E27FC236}">
                <a16:creationId xmlns:a16="http://schemas.microsoft.com/office/drawing/2014/main" id="{82CE3129-6651-6B49-DD90-A2B2B636A72E}"/>
              </a:ext>
            </a:extLst>
          </p:cNvPr>
          <p:cNvCxnSpPr/>
          <p:nvPr/>
        </p:nvCxnSpPr>
        <p:spPr>
          <a:xfrm>
            <a:off x="4032280" y="4231655"/>
            <a:ext cx="0" cy="206151"/>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Connettore 1 29">
            <a:extLst>
              <a:ext uri="{FF2B5EF4-FFF2-40B4-BE49-F238E27FC236}">
                <a16:creationId xmlns:a16="http://schemas.microsoft.com/office/drawing/2014/main" id="{B0906C00-F228-0BE5-C4CF-1A4986B3156E}"/>
              </a:ext>
            </a:extLst>
          </p:cNvPr>
          <p:cNvCxnSpPr/>
          <p:nvPr/>
        </p:nvCxnSpPr>
        <p:spPr>
          <a:xfrm>
            <a:off x="6921661" y="4208687"/>
            <a:ext cx="0" cy="206151"/>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Connettore 1 30">
            <a:extLst>
              <a:ext uri="{FF2B5EF4-FFF2-40B4-BE49-F238E27FC236}">
                <a16:creationId xmlns:a16="http://schemas.microsoft.com/office/drawing/2014/main" id="{BA2F2490-1F95-32CE-DF62-557B74588C88}"/>
              </a:ext>
            </a:extLst>
          </p:cNvPr>
          <p:cNvCxnSpPr>
            <a:cxnSpLocks/>
          </p:cNvCxnSpPr>
          <p:nvPr/>
        </p:nvCxnSpPr>
        <p:spPr>
          <a:xfrm>
            <a:off x="4032280" y="4426947"/>
            <a:ext cx="44645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Connettore 1 31">
            <a:extLst>
              <a:ext uri="{FF2B5EF4-FFF2-40B4-BE49-F238E27FC236}">
                <a16:creationId xmlns:a16="http://schemas.microsoft.com/office/drawing/2014/main" id="{65CD223F-3D5A-9893-4478-0077D67E5103}"/>
              </a:ext>
            </a:extLst>
          </p:cNvPr>
          <p:cNvCxnSpPr>
            <a:cxnSpLocks/>
          </p:cNvCxnSpPr>
          <p:nvPr/>
        </p:nvCxnSpPr>
        <p:spPr>
          <a:xfrm>
            <a:off x="5236696" y="4414838"/>
            <a:ext cx="168496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Connettore 2 32">
            <a:extLst>
              <a:ext uri="{FF2B5EF4-FFF2-40B4-BE49-F238E27FC236}">
                <a16:creationId xmlns:a16="http://schemas.microsoft.com/office/drawing/2014/main" id="{E8A12B87-87D9-CD94-BC6C-64937775F620}"/>
              </a:ext>
            </a:extLst>
          </p:cNvPr>
          <p:cNvCxnSpPr>
            <a:cxnSpLocks/>
          </p:cNvCxnSpPr>
          <p:nvPr/>
        </p:nvCxnSpPr>
        <p:spPr>
          <a:xfrm flipH="1">
            <a:off x="4471798" y="4435049"/>
            <a:ext cx="2871" cy="2902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Connettore 2 33">
            <a:extLst>
              <a:ext uri="{FF2B5EF4-FFF2-40B4-BE49-F238E27FC236}">
                <a16:creationId xmlns:a16="http://schemas.microsoft.com/office/drawing/2014/main" id="{D352EAFB-671B-2D93-3C78-ED69F313CA38}"/>
              </a:ext>
            </a:extLst>
          </p:cNvPr>
          <p:cNvCxnSpPr>
            <a:cxnSpLocks/>
          </p:cNvCxnSpPr>
          <p:nvPr/>
        </p:nvCxnSpPr>
        <p:spPr>
          <a:xfrm>
            <a:off x="5235121" y="4405871"/>
            <a:ext cx="0" cy="3087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Cornice 34">
            <a:extLst>
              <a:ext uri="{FF2B5EF4-FFF2-40B4-BE49-F238E27FC236}">
                <a16:creationId xmlns:a16="http://schemas.microsoft.com/office/drawing/2014/main" id="{38B41ECE-CF4E-BDFB-5CFF-1E61F5D58223}"/>
              </a:ext>
            </a:extLst>
          </p:cNvPr>
          <p:cNvSpPr/>
          <p:nvPr/>
        </p:nvSpPr>
        <p:spPr>
          <a:xfrm>
            <a:off x="1675379" y="6023828"/>
            <a:ext cx="4114800" cy="331477"/>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ornice 38">
            <a:extLst>
              <a:ext uri="{FF2B5EF4-FFF2-40B4-BE49-F238E27FC236}">
                <a16:creationId xmlns:a16="http://schemas.microsoft.com/office/drawing/2014/main" id="{4E0CBBEB-11D0-3730-58D3-5C55D0354C6B}"/>
              </a:ext>
            </a:extLst>
          </p:cNvPr>
          <p:cNvSpPr/>
          <p:nvPr/>
        </p:nvSpPr>
        <p:spPr>
          <a:xfrm>
            <a:off x="6846905" y="4739936"/>
            <a:ext cx="5251402" cy="1817149"/>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asellaDiTesto 39">
            <a:extLst>
              <a:ext uri="{FF2B5EF4-FFF2-40B4-BE49-F238E27FC236}">
                <a16:creationId xmlns:a16="http://schemas.microsoft.com/office/drawing/2014/main" id="{7A7952F6-47AD-99C9-9398-6D94FB6133CE}"/>
              </a:ext>
            </a:extLst>
          </p:cNvPr>
          <p:cNvSpPr txBox="1"/>
          <p:nvPr/>
        </p:nvSpPr>
        <p:spPr>
          <a:xfrm>
            <a:off x="6846904" y="4724554"/>
            <a:ext cx="5299307" cy="2031325"/>
          </a:xfrm>
          <a:prstGeom prst="rect">
            <a:avLst/>
          </a:prstGeom>
          <a:noFill/>
        </p:spPr>
        <p:txBody>
          <a:bodyPr wrap="square" rtlCol="0">
            <a:spAutoFit/>
          </a:bodyPr>
          <a:lstStyle/>
          <a:p>
            <a:pPr marL="285750" indent="-285750">
              <a:buFont typeface="Arial" panose="020B0604020202020204" pitchFamily="34" charset="0"/>
              <a:buChar char="•"/>
            </a:pPr>
            <a:r>
              <a:rPr lang="en-CA" sz="1400">
                <a:latin typeface="Book Antiqua" panose="02040602050305030304" pitchFamily="18" charset="0"/>
              </a:rPr>
              <a:t>In order to evaluate the quality of the proposed algorithm, it is performed a comparison with the IS-MPC controller from [2].</a:t>
            </a:r>
          </a:p>
          <a:p>
            <a:pPr marL="285750" indent="-285750">
              <a:buFont typeface="Arial" panose="020B0604020202020204" pitchFamily="34" charset="0"/>
              <a:buChar char="•"/>
            </a:pPr>
            <a:r>
              <a:rPr lang="en-CA" sz="1400">
                <a:latin typeface="Book Antiqua" panose="02040602050305030304" pitchFamily="18" charset="0"/>
              </a:rPr>
              <a:t>As expected, the evolution of the ZMP is smoother in the IS-MPC case with respect to the previous ones, since it is a dynamically extended model.</a:t>
            </a:r>
          </a:p>
          <a:p>
            <a:pPr marL="285750" indent="-285750">
              <a:buFont typeface="Arial" panose="020B0604020202020204" pitchFamily="34" charset="0"/>
              <a:buChar char="•"/>
            </a:pPr>
            <a:r>
              <a:rPr lang="en-CA" sz="1400">
                <a:latin typeface="Book Antiqua" panose="02040602050305030304" pitchFamily="18" charset="0"/>
              </a:rPr>
              <a:t>In addition, taking into account the oscillations from the x-axis of the </a:t>
            </a:r>
            <a:r>
              <a:rPr lang="en-CA" sz="1400" err="1">
                <a:latin typeface="Book Antiqua" panose="02040602050305030304" pitchFamily="18" charset="0"/>
              </a:rPr>
              <a:t>CoM</a:t>
            </a:r>
            <a:r>
              <a:rPr lang="en-CA" sz="1400">
                <a:latin typeface="Book Antiqua" panose="02040602050305030304" pitchFamily="18" charset="0"/>
              </a:rPr>
              <a:t>, these two figures show similar behaviours. </a:t>
            </a:r>
          </a:p>
          <a:p>
            <a:endParaRPr lang="en-CA" sz="1400">
              <a:latin typeface="Book Antiqua" panose="02040602050305030304" pitchFamily="18" charset="0"/>
            </a:endParaRPr>
          </a:p>
        </p:txBody>
      </p:sp>
      <p:cxnSp>
        <p:nvCxnSpPr>
          <p:cNvPr id="41" name="Connettore 1 40">
            <a:extLst>
              <a:ext uri="{FF2B5EF4-FFF2-40B4-BE49-F238E27FC236}">
                <a16:creationId xmlns:a16="http://schemas.microsoft.com/office/drawing/2014/main" id="{B972E499-935F-F89F-92E8-500D3AED71B4}"/>
              </a:ext>
            </a:extLst>
          </p:cNvPr>
          <p:cNvCxnSpPr/>
          <p:nvPr/>
        </p:nvCxnSpPr>
        <p:spPr>
          <a:xfrm>
            <a:off x="7987864" y="4225967"/>
            <a:ext cx="0" cy="206151"/>
          </a:xfrm>
          <a:prstGeom prst="line">
            <a:avLst/>
          </a:prstGeom>
        </p:spPr>
        <p:style>
          <a:lnRef idx="3">
            <a:schemeClr val="accent4"/>
          </a:lnRef>
          <a:fillRef idx="0">
            <a:schemeClr val="accent4"/>
          </a:fillRef>
          <a:effectRef idx="2">
            <a:schemeClr val="accent4"/>
          </a:effectRef>
          <a:fontRef idx="minor">
            <a:schemeClr val="tx1"/>
          </a:fontRef>
        </p:style>
      </p:cxnSp>
      <p:cxnSp>
        <p:nvCxnSpPr>
          <p:cNvPr id="42" name="Connettore 1 41">
            <a:extLst>
              <a:ext uri="{FF2B5EF4-FFF2-40B4-BE49-F238E27FC236}">
                <a16:creationId xmlns:a16="http://schemas.microsoft.com/office/drawing/2014/main" id="{9969D8A3-F24F-FBB7-BD56-2F59C9DD6F43}"/>
              </a:ext>
            </a:extLst>
          </p:cNvPr>
          <p:cNvCxnSpPr>
            <a:cxnSpLocks/>
          </p:cNvCxnSpPr>
          <p:nvPr/>
        </p:nvCxnSpPr>
        <p:spPr>
          <a:xfrm>
            <a:off x="7987864" y="4421259"/>
            <a:ext cx="99200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3" name="Connettore 2 42">
            <a:extLst>
              <a:ext uri="{FF2B5EF4-FFF2-40B4-BE49-F238E27FC236}">
                <a16:creationId xmlns:a16="http://schemas.microsoft.com/office/drawing/2014/main" id="{6C42C3C8-DD74-C626-46B8-D5D3D6AE6666}"/>
              </a:ext>
            </a:extLst>
          </p:cNvPr>
          <p:cNvCxnSpPr>
            <a:cxnSpLocks/>
          </p:cNvCxnSpPr>
          <p:nvPr/>
        </p:nvCxnSpPr>
        <p:spPr>
          <a:xfrm flipH="1">
            <a:off x="8979869" y="4429009"/>
            <a:ext cx="2871" cy="2902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Connettore 1 43">
            <a:extLst>
              <a:ext uri="{FF2B5EF4-FFF2-40B4-BE49-F238E27FC236}">
                <a16:creationId xmlns:a16="http://schemas.microsoft.com/office/drawing/2014/main" id="{6C8385EF-0BDD-93BE-7C86-48B0D57E54A6}"/>
              </a:ext>
            </a:extLst>
          </p:cNvPr>
          <p:cNvCxnSpPr/>
          <p:nvPr/>
        </p:nvCxnSpPr>
        <p:spPr>
          <a:xfrm>
            <a:off x="10718709" y="4215108"/>
            <a:ext cx="0" cy="206151"/>
          </a:xfrm>
          <a:prstGeom prst="line">
            <a:avLst/>
          </a:prstGeom>
        </p:spPr>
        <p:style>
          <a:lnRef idx="3">
            <a:schemeClr val="accent4"/>
          </a:lnRef>
          <a:fillRef idx="0">
            <a:schemeClr val="accent4"/>
          </a:fillRef>
          <a:effectRef idx="2">
            <a:schemeClr val="accent4"/>
          </a:effectRef>
          <a:fontRef idx="minor">
            <a:schemeClr val="tx1"/>
          </a:fontRef>
        </p:style>
      </p:cxnSp>
      <p:cxnSp>
        <p:nvCxnSpPr>
          <p:cNvPr id="45" name="Connettore 1 44">
            <a:extLst>
              <a:ext uri="{FF2B5EF4-FFF2-40B4-BE49-F238E27FC236}">
                <a16:creationId xmlns:a16="http://schemas.microsoft.com/office/drawing/2014/main" id="{DD0ECF2C-EA4C-FA81-37A1-63A6F93B8A62}"/>
              </a:ext>
            </a:extLst>
          </p:cNvPr>
          <p:cNvCxnSpPr>
            <a:cxnSpLocks/>
          </p:cNvCxnSpPr>
          <p:nvPr/>
        </p:nvCxnSpPr>
        <p:spPr>
          <a:xfrm flipV="1">
            <a:off x="9664605" y="4421259"/>
            <a:ext cx="1054104" cy="6518"/>
          </a:xfrm>
          <a:prstGeom prst="line">
            <a:avLst/>
          </a:prstGeom>
        </p:spPr>
        <p:style>
          <a:lnRef idx="3">
            <a:schemeClr val="accent4"/>
          </a:lnRef>
          <a:fillRef idx="0">
            <a:schemeClr val="accent4"/>
          </a:fillRef>
          <a:effectRef idx="2">
            <a:schemeClr val="accent4"/>
          </a:effectRef>
          <a:fontRef idx="minor">
            <a:schemeClr val="tx1"/>
          </a:fontRef>
        </p:style>
      </p:cxnSp>
      <p:cxnSp>
        <p:nvCxnSpPr>
          <p:cNvPr id="46" name="Connettore 2 45">
            <a:extLst>
              <a:ext uri="{FF2B5EF4-FFF2-40B4-BE49-F238E27FC236}">
                <a16:creationId xmlns:a16="http://schemas.microsoft.com/office/drawing/2014/main" id="{B4286042-74A6-7856-D671-8CBEB2DF63B5}"/>
              </a:ext>
            </a:extLst>
          </p:cNvPr>
          <p:cNvCxnSpPr>
            <a:cxnSpLocks/>
          </p:cNvCxnSpPr>
          <p:nvPr/>
        </p:nvCxnSpPr>
        <p:spPr>
          <a:xfrm>
            <a:off x="9666041" y="4427777"/>
            <a:ext cx="0" cy="2902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0048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56835B1C-D96C-0448-96F6-E8EE02C878E9}"/>
              </a:ext>
            </a:extLst>
          </p:cNvPr>
          <p:cNvPicPr>
            <a:picLocks noChangeAspect="1"/>
          </p:cNvPicPr>
          <p:nvPr/>
        </p:nvPicPr>
        <p:blipFill>
          <a:blip r:embed="rId3"/>
          <a:stretch>
            <a:fillRect/>
          </a:stretch>
        </p:blipFill>
        <p:spPr>
          <a:xfrm>
            <a:off x="3629247" y="-192395"/>
            <a:ext cx="9049063" cy="1076542"/>
          </a:xfrm>
          <a:prstGeom prst="rect">
            <a:avLst/>
          </a:prstGeom>
        </p:spPr>
      </p:pic>
      <p:pic>
        <p:nvPicPr>
          <p:cNvPr id="48" name="Immagine 47">
            <a:extLst>
              <a:ext uri="{FF2B5EF4-FFF2-40B4-BE49-F238E27FC236}">
                <a16:creationId xmlns:a16="http://schemas.microsoft.com/office/drawing/2014/main" id="{BB3BE06B-306F-8C4B-B974-8A1F533D3FDE}"/>
              </a:ext>
            </a:extLst>
          </p:cNvPr>
          <p:cNvPicPr>
            <a:picLocks noChangeAspect="1"/>
          </p:cNvPicPr>
          <p:nvPr/>
        </p:nvPicPr>
        <p:blipFill rotWithShape="1">
          <a:blip r:embed="rId3"/>
          <a:srcRect l="51185" r="29706"/>
          <a:stretch/>
        </p:blipFill>
        <p:spPr>
          <a:xfrm>
            <a:off x="-577445" y="-207251"/>
            <a:ext cx="1226287" cy="1076542"/>
          </a:xfrm>
          <a:prstGeom prst="rect">
            <a:avLst/>
          </a:prstGeom>
        </p:spPr>
      </p:pic>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599101" y="6563737"/>
            <a:ext cx="2743200" cy="365125"/>
          </a:xfrm>
        </p:spPr>
        <p:txBody>
          <a:bodyPr/>
          <a:lstStyle/>
          <a:p>
            <a:fld id="{DC37C2B9-A872-A944-AEE9-F3A7BF297768}" type="slidenum">
              <a:rPr lang="it-IT" smtClean="0"/>
              <a:t>23</a:t>
            </a:fld>
            <a:endParaRPr lang="it-IT" dirty="0"/>
          </a:p>
        </p:txBody>
      </p:sp>
      <p:sp>
        <p:nvSpPr>
          <p:cNvPr id="18" name="Segnaposto piè di pagina 17">
            <a:extLst>
              <a:ext uri="{FF2B5EF4-FFF2-40B4-BE49-F238E27FC236}">
                <a16:creationId xmlns:a16="http://schemas.microsoft.com/office/drawing/2014/main" id="{70C5C5A6-7008-C849-83F7-7B3E0395F688}"/>
              </a:ext>
            </a:extLst>
          </p:cNvPr>
          <p:cNvSpPr>
            <a:spLocks noGrp="1"/>
          </p:cNvSpPr>
          <p:nvPr>
            <p:ph type="ftr" sz="quarter" idx="11"/>
          </p:nvPr>
        </p:nvSpPr>
        <p:spPr>
          <a:xfrm>
            <a:off x="2998025" y="6570888"/>
            <a:ext cx="4114800" cy="365125"/>
          </a:xfrm>
        </p:spPr>
        <p:txBody>
          <a:bodyPr/>
          <a:lstStyle/>
          <a:p>
            <a:r>
              <a:rPr lang="it-IT" dirty="0"/>
              <a:t>AMR - Baldisseri, Maiani, Ripamonti</a:t>
            </a:r>
          </a:p>
        </p:txBody>
      </p:sp>
      <p:sp>
        <p:nvSpPr>
          <p:cNvPr id="47" name="Cornice 46">
            <a:extLst>
              <a:ext uri="{FF2B5EF4-FFF2-40B4-BE49-F238E27FC236}">
                <a16:creationId xmlns:a16="http://schemas.microsoft.com/office/drawing/2014/main" id="{6650DC72-6299-1F4F-BE99-7D9FA0580F2B}"/>
              </a:ext>
            </a:extLst>
          </p:cNvPr>
          <p:cNvSpPr/>
          <p:nvPr/>
        </p:nvSpPr>
        <p:spPr>
          <a:xfrm>
            <a:off x="624879" y="38179"/>
            <a:ext cx="3119430" cy="761999"/>
          </a:xfrm>
          <a:prstGeom prst="frame">
            <a:avLst/>
          </a:prstGeom>
          <a:solidFill>
            <a:srgbClr val="FAE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highlight>
                <a:srgbClr val="FFFF00"/>
              </a:highlight>
            </a:endParaRPr>
          </a:p>
        </p:txBody>
      </p:sp>
      <p:sp>
        <p:nvSpPr>
          <p:cNvPr id="50" name="CasellaDiTesto 49">
            <a:extLst>
              <a:ext uri="{FF2B5EF4-FFF2-40B4-BE49-F238E27FC236}">
                <a16:creationId xmlns:a16="http://schemas.microsoft.com/office/drawing/2014/main" id="{D211A3BA-7F33-CC4E-AF89-972CDA3DCB5A}"/>
              </a:ext>
            </a:extLst>
          </p:cNvPr>
          <p:cNvSpPr txBox="1"/>
          <p:nvPr/>
        </p:nvSpPr>
        <p:spPr>
          <a:xfrm>
            <a:off x="-235984" y="183901"/>
            <a:ext cx="4750057" cy="523220"/>
          </a:xfrm>
          <a:prstGeom prst="rect">
            <a:avLst/>
          </a:prstGeom>
          <a:noFill/>
        </p:spPr>
        <p:txBody>
          <a:bodyPr wrap="square" rtlCol="0">
            <a:spAutoFit/>
          </a:bodyPr>
          <a:lstStyle/>
          <a:p>
            <a:pPr algn="ctr"/>
            <a:r>
              <a:rPr lang="it-IT" sz="2800" dirty="0">
                <a:latin typeface="Book Antiqua" panose="02040602050305030304" pitchFamily="18" charset="0"/>
              </a:rPr>
              <a:t>SIMULATIONS</a:t>
            </a:r>
          </a:p>
        </p:txBody>
      </p:sp>
      <p:sp>
        <p:nvSpPr>
          <p:cNvPr id="8" name="CasellaDiTesto 7">
            <a:extLst>
              <a:ext uri="{FF2B5EF4-FFF2-40B4-BE49-F238E27FC236}">
                <a16:creationId xmlns:a16="http://schemas.microsoft.com/office/drawing/2014/main" id="{6C8E499F-AA30-D65C-2A0C-2FCE1553BB68}"/>
              </a:ext>
            </a:extLst>
          </p:cNvPr>
          <p:cNvSpPr txBox="1"/>
          <p:nvPr/>
        </p:nvSpPr>
        <p:spPr>
          <a:xfrm>
            <a:off x="170948" y="810893"/>
            <a:ext cx="6702105" cy="400110"/>
          </a:xfrm>
          <a:prstGeom prst="rect">
            <a:avLst/>
          </a:prstGeom>
          <a:noFill/>
        </p:spPr>
        <p:txBody>
          <a:bodyPr wrap="square" rtlCol="0">
            <a:spAutoFit/>
          </a:bodyPr>
          <a:lstStyle/>
          <a:p>
            <a:r>
              <a:rPr lang="en-US" sz="2000" b="1" dirty="0">
                <a:latin typeface="Book Antiqua" panose="02040602050305030304" pitchFamily="18" charset="0"/>
              </a:rPr>
              <a:t>Disturbance rejection simulations</a:t>
            </a:r>
          </a:p>
        </p:txBody>
      </p:sp>
      <p:cxnSp>
        <p:nvCxnSpPr>
          <p:cNvPr id="9" name="Connettore 1 8">
            <a:extLst>
              <a:ext uri="{FF2B5EF4-FFF2-40B4-BE49-F238E27FC236}">
                <a16:creationId xmlns:a16="http://schemas.microsoft.com/office/drawing/2014/main" id="{8F786D51-3450-373E-4065-455C94226FCB}"/>
              </a:ext>
            </a:extLst>
          </p:cNvPr>
          <p:cNvCxnSpPr>
            <a:cxnSpLocks/>
          </p:cNvCxnSpPr>
          <p:nvPr/>
        </p:nvCxnSpPr>
        <p:spPr>
          <a:xfrm>
            <a:off x="123311" y="1183733"/>
            <a:ext cx="371561" cy="0"/>
          </a:xfrm>
          <a:prstGeom prst="line">
            <a:avLst/>
          </a:prstGeom>
          <a:ln>
            <a:solidFill>
              <a:srgbClr val="FAE17D"/>
            </a:solidFill>
          </a:ln>
        </p:spPr>
        <p:style>
          <a:lnRef idx="3">
            <a:schemeClr val="accent1"/>
          </a:lnRef>
          <a:fillRef idx="0">
            <a:schemeClr val="accent1"/>
          </a:fillRef>
          <a:effectRef idx="2">
            <a:schemeClr val="accent1"/>
          </a:effectRef>
          <a:fontRef idx="minor">
            <a:schemeClr val="tx1"/>
          </a:fontRef>
        </p:style>
      </p:cxnSp>
      <p:pic>
        <p:nvPicPr>
          <p:cNvPr id="3" name="Immagine 2">
            <a:extLst>
              <a:ext uri="{FF2B5EF4-FFF2-40B4-BE49-F238E27FC236}">
                <a16:creationId xmlns:a16="http://schemas.microsoft.com/office/drawing/2014/main" id="{69417CF9-41F0-21C2-DB62-709A68CAE488}"/>
              </a:ext>
            </a:extLst>
          </p:cNvPr>
          <p:cNvPicPr>
            <a:picLocks noChangeAspect="1"/>
          </p:cNvPicPr>
          <p:nvPr/>
        </p:nvPicPr>
        <p:blipFill>
          <a:blip r:embed="rId4"/>
          <a:stretch>
            <a:fillRect/>
          </a:stretch>
        </p:blipFill>
        <p:spPr>
          <a:xfrm>
            <a:off x="299099" y="1742014"/>
            <a:ext cx="3804390" cy="2853293"/>
          </a:xfrm>
          <a:prstGeom prst="rect">
            <a:avLst/>
          </a:prstGeom>
        </p:spPr>
      </p:pic>
      <p:pic>
        <p:nvPicPr>
          <p:cNvPr id="5" name="Immagine 4">
            <a:extLst>
              <a:ext uri="{FF2B5EF4-FFF2-40B4-BE49-F238E27FC236}">
                <a16:creationId xmlns:a16="http://schemas.microsoft.com/office/drawing/2014/main" id="{9446F9AD-C5FA-63A8-EDFF-5F687D7373F1}"/>
              </a:ext>
            </a:extLst>
          </p:cNvPr>
          <p:cNvPicPr>
            <a:picLocks noChangeAspect="1"/>
          </p:cNvPicPr>
          <p:nvPr/>
        </p:nvPicPr>
        <p:blipFill>
          <a:blip r:embed="rId5"/>
          <a:stretch>
            <a:fillRect/>
          </a:stretch>
        </p:blipFill>
        <p:spPr>
          <a:xfrm>
            <a:off x="4096306" y="1721334"/>
            <a:ext cx="3804390" cy="2853293"/>
          </a:xfrm>
          <a:prstGeom prst="rect">
            <a:avLst/>
          </a:prstGeom>
        </p:spPr>
      </p:pic>
      <p:sp>
        <p:nvSpPr>
          <p:cNvPr id="14" name="CasellaDiTesto 13">
            <a:extLst>
              <a:ext uri="{FF2B5EF4-FFF2-40B4-BE49-F238E27FC236}">
                <a16:creationId xmlns:a16="http://schemas.microsoft.com/office/drawing/2014/main" id="{47582250-C382-F690-052D-8A91C988D98D}"/>
              </a:ext>
            </a:extLst>
          </p:cNvPr>
          <p:cNvSpPr txBox="1"/>
          <p:nvPr/>
        </p:nvSpPr>
        <p:spPr>
          <a:xfrm>
            <a:off x="1387160" y="1738550"/>
            <a:ext cx="2169163" cy="276999"/>
          </a:xfrm>
          <a:prstGeom prst="rect">
            <a:avLst/>
          </a:prstGeom>
          <a:noFill/>
        </p:spPr>
        <p:txBody>
          <a:bodyPr wrap="square" rtlCol="0">
            <a:spAutoFit/>
          </a:bodyPr>
          <a:lstStyle/>
          <a:p>
            <a:pPr algn="ctr"/>
            <a:r>
              <a:rPr lang="en-US" sz="1200" b="1">
                <a:latin typeface="Book Antiqua" panose="02040602050305030304" pitchFamily="18" charset="0"/>
              </a:rPr>
              <a:t>Nominal controller</a:t>
            </a:r>
          </a:p>
        </p:txBody>
      </p:sp>
      <p:sp>
        <p:nvSpPr>
          <p:cNvPr id="15" name="CasellaDiTesto 14">
            <a:extLst>
              <a:ext uri="{FF2B5EF4-FFF2-40B4-BE49-F238E27FC236}">
                <a16:creationId xmlns:a16="http://schemas.microsoft.com/office/drawing/2014/main" id="{BAF41DA3-546E-2816-AEEA-F266A74CBCB9}"/>
              </a:ext>
            </a:extLst>
          </p:cNvPr>
          <p:cNvSpPr txBox="1"/>
          <p:nvPr/>
        </p:nvSpPr>
        <p:spPr>
          <a:xfrm>
            <a:off x="4962852" y="1717870"/>
            <a:ext cx="2169163" cy="276999"/>
          </a:xfrm>
          <a:prstGeom prst="rect">
            <a:avLst/>
          </a:prstGeom>
          <a:noFill/>
        </p:spPr>
        <p:txBody>
          <a:bodyPr wrap="square" rtlCol="0">
            <a:spAutoFit/>
          </a:bodyPr>
          <a:lstStyle/>
          <a:p>
            <a:pPr algn="ctr"/>
            <a:r>
              <a:rPr lang="en-US" sz="1200" b="1" dirty="0">
                <a:latin typeface="Book Antiqua" panose="02040602050305030304" pitchFamily="18" charset="0"/>
              </a:rPr>
              <a:t>Stochastic controller</a:t>
            </a: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503A3832-7E09-0266-0AAC-024EA0EA0B00}"/>
                  </a:ext>
                </a:extLst>
              </p:cNvPr>
              <p:cNvSpPr txBox="1"/>
              <p:nvPr/>
            </p:nvSpPr>
            <p:spPr>
              <a:xfrm>
                <a:off x="170948" y="1183733"/>
                <a:ext cx="11431511" cy="539828"/>
              </a:xfrm>
              <a:prstGeom prst="rect">
                <a:avLst/>
              </a:prstGeom>
              <a:noFill/>
            </p:spPr>
            <p:txBody>
              <a:bodyPr wrap="square" rtlCol="0">
                <a:spAutoFit/>
              </a:bodyPr>
              <a:lstStyle/>
              <a:p>
                <a:r>
                  <a:rPr lang="en-IE" sz="1400" dirty="0">
                    <a:latin typeface="Book Antiqua" panose="02040602050305030304" pitchFamily="18" charset="0"/>
                  </a:rPr>
                  <a:t>This set of simulations aims at identifying the controller which tolerates the strongest disturbance, still using the casual disturbance.</a:t>
                </a:r>
                <a:br>
                  <a:rPr lang="en-IE" sz="1400" dirty="0">
                    <a:latin typeface="Book Antiqua" panose="02040602050305030304" pitchFamily="18" charset="0"/>
                  </a:rPr>
                </a:br>
                <a:r>
                  <a:rPr lang="en-IE" sz="1400" dirty="0">
                    <a:latin typeface="Book Antiqua" panose="02040602050305030304" pitchFamily="18" charset="0"/>
                  </a:rPr>
                  <a:t>A parameter called </a:t>
                </a:r>
                <a14:m>
                  <m:oMath xmlns:m="http://schemas.openxmlformats.org/officeDocument/2006/math">
                    <m:sSub>
                      <m:sSubPr>
                        <m:ctrlPr>
                          <a:rPr lang="en-IE" sz="1400" i="1" dirty="0" smtClean="0">
                            <a:latin typeface="Cambria Math" panose="02040503050406030204" pitchFamily="18" charset="0"/>
                          </a:rPr>
                        </m:ctrlPr>
                      </m:sSubPr>
                      <m:e>
                        <m:r>
                          <a:rPr lang="it-IT" sz="1400" b="0" i="1" dirty="0" smtClean="0">
                            <a:latin typeface="Cambria Math" panose="02040503050406030204" pitchFamily="18" charset="0"/>
                          </a:rPr>
                          <m:t>𝑑𝑖𝑠𝑡𝑢𝑟𝑏</m:t>
                        </m:r>
                      </m:e>
                      <m:sub>
                        <m:r>
                          <a:rPr lang="it-IT" sz="1400" b="0" i="1" dirty="0" smtClean="0">
                            <a:latin typeface="Cambria Math" panose="02040503050406030204" pitchFamily="18" charset="0"/>
                          </a:rPr>
                          <m:t>𝑚𝑢𝑙𝑡𝑖𝑝𝑙𝑖𝑒𝑟</m:t>
                        </m:r>
                      </m:sub>
                    </m:sSub>
                  </m:oMath>
                </a14:m>
                <a:r>
                  <a:rPr lang="en-IE" sz="1400" dirty="0">
                    <a:latin typeface="Book Antiqua" panose="02040602050305030304" pitchFamily="18" charset="0"/>
                  </a:rPr>
                  <a:t> was used in order to incrementally augment the injected disturbance. </a:t>
                </a:r>
                <a:endParaRPr lang="en-IE" sz="1200" dirty="0">
                  <a:latin typeface="Book Antiqua" panose="02040602050305030304" pitchFamily="18" charset="0"/>
                </a:endParaRPr>
              </a:p>
            </p:txBody>
          </p:sp>
        </mc:Choice>
        <mc:Fallback xmlns="">
          <p:sp>
            <p:nvSpPr>
              <p:cNvPr id="16" name="CasellaDiTesto 15">
                <a:extLst>
                  <a:ext uri="{FF2B5EF4-FFF2-40B4-BE49-F238E27FC236}">
                    <a16:creationId xmlns:a16="http://schemas.microsoft.com/office/drawing/2014/main" id="{503A3832-7E09-0266-0AAC-024EA0EA0B00}"/>
                  </a:ext>
                </a:extLst>
              </p:cNvPr>
              <p:cNvSpPr txBox="1">
                <a:spLocks noRot="1" noChangeAspect="1" noMove="1" noResize="1" noEditPoints="1" noAdjustHandles="1" noChangeArrowheads="1" noChangeShapeType="1" noTextEdit="1"/>
              </p:cNvSpPr>
              <p:nvPr/>
            </p:nvSpPr>
            <p:spPr>
              <a:xfrm>
                <a:off x="170948" y="1183733"/>
                <a:ext cx="11431511" cy="539828"/>
              </a:xfrm>
              <a:prstGeom prst="rect">
                <a:avLst/>
              </a:prstGeom>
              <a:blipFill>
                <a:blip r:embed="rId6"/>
                <a:stretch>
                  <a:fillRect l="-111" t="-2326" b="-9302"/>
                </a:stretch>
              </a:blipFill>
            </p:spPr>
            <p:txBody>
              <a:bodyPr/>
              <a:lstStyle/>
              <a:p>
                <a:r>
                  <a:rPr lang="en-AU">
                    <a:noFill/>
                  </a:rPr>
                  <a:t> </a:t>
                </a:r>
              </a:p>
            </p:txBody>
          </p:sp>
        </mc:Fallback>
      </mc:AlternateContent>
      <p:sp>
        <p:nvSpPr>
          <p:cNvPr id="27" name="Cornice 26">
            <a:extLst>
              <a:ext uri="{FF2B5EF4-FFF2-40B4-BE49-F238E27FC236}">
                <a16:creationId xmlns:a16="http://schemas.microsoft.com/office/drawing/2014/main" id="{62697999-9F21-DDB9-ADBC-62EBD1871453}"/>
              </a:ext>
            </a:extLst>
          </p:cNvPr>
          <p:cNvSpPr/>
          <p:nvPr/>
        </p:nvSpPr>
        <p:spPr>
          <a:xfrm>
            <a:off x="144157" y="4895239"/>
            <a:ext cx="7472881" cy="784008"/>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12D6C727-9F4C-99F6-5120-8BEBA2824445}"/>
                  </a:ext>
                </a:extLst>
              </p:cNvPr>
              <p:cNvSpPr txBox="1"/>
              <p:nvPr/>
            </p:nvSpPr>
            <p:spPr>
              <a:xfrm>
                <a:off x="157857" y="4881343"/>
                <a:ext cx="7549101" cy="755271"/>
              </a:xfrm>
              <a:prstGeom prst="rect">
                <a:avLst/>
              </a:prstGeom>
              <a:noFill/>
            </p:spPr>
            <p:txBody>
              <a:bodyPr wrap="square" rtlCol="0">
                <a:spAutoFit/>
              </a:bodyPr>
              <a:lstStyle/>
              <a:p>
                <a:pPr marL="285750" indent="-285750">
                  <a:buFont typeface="Arial" panose="020B0604020202020204" pitchFamily="34" charset="0"/>
                  <a:buChar char="•"/>
                </a:pPr>
                <a:r>
                  <a:rPr lang="en-CA" sz="1400" dirty="0">
                    <a:latin typeface="Book Antiqua" panose="02040602050305030304" pitchFamily="18" charset="0"/>
                  </a:rPr>
                  <a:t>A maximum value of </a:t>
                </a:r>
                <a14:m>
                  <m:oMath xmlns:m="http://schemas.openxmlformats.org/officeDocument/2006/math">
                    <m:sSub>
                      <m:sSubPr>
                        <m:ctrlPr>
                          <a:rPr lang="en-IE" sz="1400" i="1" dirty="0">
                            <a:latin typeface="Cambria Math" panose="02040503050406030204" pitchFamily="18" charset="0"/>
                          </a:rPr>
                        </m:ctrlPr>
                      </m:sSubPr>
                      <m:e>
                        <m:r>
                          <a:rPr lang="it-IT" sz="1400" i="1" dirty="0">
                            <a:latin typeface="Cambria Math" panose="02040503050406030204" pitchFamily="18" charset="0"/>
                          </a:rPr>
                          <m:t>𝑑𝑖𝑠𝑡𝑢𝑟𝑏</m:t>
                        </m:r>
                      </m:e>
                      <m:sub>
                        <m:r>
                          <a:rPr lang="it-IT" sz="1400" i="1" dirty="0">
                            <a:latin typeface="Cambria Math" panose="02040503050406030204" pitchFamily="18" charset="0"/>
                          </a:rPr>
                          <m:t>𝑚𝑢𝑙𝑡𝑖𝑝𝑙𝑖𝑒𝑟</m:t>
                        </m:r>
                      </m:sub>
                    </m:sSub>
                    <m:r>
                      <a:rPr lang="it-IT" sz="1400" b="0" i="1" dirty="0" smtClean="0">
                        <a:latin typeface="Cambria Math" panose="02040503050406030204" pitchFamily="18" charset="0"/>
                      </a:rPr>
                      <m:t>=7.5</m:t>
                    </m:r>
                  </m:oMath>
                </a14:m>
                <a:r>
                  <a:rPr lang="en-CA" sz="1400" dirty="0">
                    <a:latin typeface="Book Antiqua" panose="02040602050305030304" pitchFamily="18" charset="0"/>
                  </a:rPr>
                  <a:t>, yielding an upper bound for the disturbance of </a:t>
                </a:r>
                <a14:m>
                  <m:oMath xmlns:m="http://schemas.openxmlformats.org/officeDocument/2006/math">
                    <m:r>
                      <a:rPr lang="en-CA" sz="1400" i="1" dirty="0" smtClean="0">
                        <a:latin typeface="Cambria Math" panose="02040503050406030204" pitchFamily="18" charset="0"/>
                      </a:rPr>
                      <m:t>2</m:t>
                    </m:r>
                    <m:r>
                      <a:rPr lang="it-IT" sz="1400" b="0" i="1" dirty="0" smtClean="0">
                        <a:latin typeface="Cambria Math" panose="02040503050406030204" pitchFamily="18" charset="0"/>
                      </a:rPr>
                      <m:t>.</m:t>
                    </m:r>
                    <m:r>
                      <a:rPr lang="en-CA" sz="1400" i="1" dirty="0" smtClean="0">
                        <a:latin typeface="Cambria Math" panose="02040503050406030204" pitchFamily="18" charset="0"/>
                      </a:rPr>
                      <m:t>25</m:t>
                    </m:r>
                    <m:r>
                      <a:rPr lang="en-CA" sz="1400" i="1" dirty="0" smtClean="0">
                        <a:latin typeface="Cambria Math" panose="02040503050406030204" pitchFamily="18" charset="0"/>
                      </a:rPr>
                      <m:t>𝑚</m:t>
                    </m:r>
                    <m:r>
                      <a:rPr lang="en-CA" sz="1400" i="1" dirty="0" smtClean="0">
                        <a:latin typeface="Cambria Math" panose="02040503050406030204" pitchFamily="18" charset="0"/>
                      </a:rPr>
                      <m:t>/</m:t>
                    </m:r>
                    <m:r>
                      <a:rPr lang="en-CA" sz="1400" i="1" dirty="0" smtClean="0">
                        <a:latin typeface="Cambria Math" panose="02040503050406030204" pitchFamily="18" charset="0"/>
                      </a:rPr>
                      <m:t>𝑠</m:t>
                    </m:r>
                    <m:r>
                      <a:rPr lang="it-IT" sz="1400" b="0" i="1" dirty="0" smtClean="0">
                        <a:latin typeface="Cambria Math" panose="02040503050406030204" pitchFamily="18" charset="0"/>
                      </a:rPr>
                      <m:t>^2</m:t>
                    </m:r>
                    <m:r>
                      <a:rPr lang="en-CA" sz="1400" i="1" dirty="0" smtClean="0">
                        <a:latin typeface="Cambria Math" panose="02040503050406030204" pitchFamily="18" charset="0"/>
                      </a:rPr>
                      <m:t> </m:t>
                    </m:r>
                  </m:oMath>
                </a14:m>
                <a:r>
                  <a:rPr lang="en-CA" sz="1400" dirty="0">
                    <a:latin typeface="Book Antiqua" panose="02040602050305030304" pitchFamily="18" charset="0"/>
                  </a:rPr>
                  <a:t>was tolerated by the probabilistic and nominal controllers.</a:t>
                </a:r>
              </a:p>
              <a:p>
                <a:pPr marL="285750" indent="-285750">
                  <a:buFont typeface="Arial" panose="020B0604020202020204" pitchFamily="34" charset="0"/>
                  <a:buChar char="•"/>
                </a:pPr>
                <a:r>
                  <a:rPr lang="en-CA" sz="1400" dirty="0">
                    <a:latin typeface="Book Antiqua" panose="02040602050305030304" pitchFamily="18" charset="0"/>
                  </a:rPr>
                  <a:t>Even though the nominal one is still able not to fall, the </a:t>
                </a:r>
                <a:r>
                  <a:rPr lang="en-CA" sz="1400" dirty="0" err="1">
                    <a:latin typeface="Book Antiqua" panose="02040602050305030304" pitchFamily="18" charset="0"/>
                  </a:rPr>
                  <a:t>CoM</a:t>
                </a:r>
                <a:r>
                  <a:rPr lang="en-CA" sz="1400" dirty="0">
                    <a:latin typeface="Book Antiqua" panose="02040602050305030304" pitchFamily="18" charset="0"/>
                  </a:rPr>
                  <a:t> oscillates quite more. </a:t>
                </a:r>
              </a:p>
            </p:txBody>
          </p:sp>
        </mc:Choice>
        <mc:Fallback xmlns="">
          <p:sp>
            <p:nvSpPr>
              <p:cNvPr id="28" name="CasellaDiTesto 27">
                <a:extLst>
                  <a:ext uri="{FF2B5EF4-FFF2-40B4-BE49-F238E27FC236}">
                    <a16:creationId xmlns:a16="http://schemas.microsoft.com/office/drawing/2014/main" id="{12D6C727-9F4C-99F6-5120-8BEBA2824445}"/>
                  </a:ext>
                </a:extLst>
              </p:cNvPr>
              <p:cNvSpPr txBox="1">
                <a:spLocks noRot="1" noChangeAspect="1" noMove="1" noResize="1" noEditPoints="1" noAdjustHandles="1" noChangeArrowheads="1" noChangeShapeType="1" noTextEdit="1"/>
              </p:cNvSpPr>
              <p:nvPr/>
            </p:nvSpPr>
            <p:spPr>
              <a:xfrm>
                <a:off x="157857" y="4881343"/>
                <a:ext cx="7549101" cy="755271"/>
              </a:xfrm>
              <a:prstGeom prst="rect">
                <a:avLst/>
              </a:prstGeom>
              <a:blipFill>
                <a:blip r:embed="rId7"/>
                <a:stretch>
                  <a:fillRect l="-168" t="-1639" r="-336" b="-6557"/>
                </a:stretch>
              </a:blipFill>
            </p:spPr>
            <p:txBody>
              <a:bodyPr/>
              <a:lstStyle/>
              <a:p>
                <a:r>
                  <a:rPr lang="en-AU">
                    <a:noFill/>
                  </a:rPr>
                  <a:t> </a:t>
                </a:r>
              </a:p>
            </p:txBody>
          </p:sp>
        </mc:Fallback>
      </mc:AlternateContent>
      <p:cxnSp>
        <p:nvCxnSpPr>
          <p:cNvPr id="29" name="Connettore 1 28">
            <a:extLst>
              <a:ext uri="{FF2B5EF4-FFF2-40B4-BE49-F238E27FC236}">
                <a16:creationId xmlns:a16="http://schemas.microsoft.com/office/drawing/2014/main" id="{C84DB033-4415-BF82-2AF6-252EB8E2321D}"/>
              </a:ext>
            </a:extLst>
          </p:cNvPr>
          <p:cNvCxnSpPr>
            <a:cxnSpLocks/>
          </p:cNvCxnSpPr>
          <p:nvPr/>
        </p:nvCxnSpPr>
        <p:spPr>
          <a:xfrm>
            <a:off x="2275118" y="4600419"/>
            <a:ext cx="0" cy="89900"/>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Connettore 1 29">
            <a:extLst>
              <a:ext uri="{FF2B5EF4-FFF2-40B4-BE49-F238E27FC236}">
                <a16:creationId xmlns:a16="http://schemas.microsoft.com/office/drawing/2014/main" id="{BCCA06C3-4E7E-407E-5BE5-213012B7058E}"/>
              </a:ext>
            </a:extLst>
          </p:cNvPr>
          <p:cNvCxnSpPr>
            <a:cxnSpLocks/>
          </p:cNvCxnSpPr>
          <p:nvPr/>
        </p:nvCxnSpPr>
        <p:spPr>
          <a:xfrm>
            <a:off x="6215033" y="4570506"/>
            <a:ext cx="0" cy="115924"/>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Connettore 1 30">
            <a:extLst>
              <a:ext uri="{FF2B5EF4-FFF2-40B4-BE49-F238E27FC236}">
                <a16:creationId xmlns:a16="http://schemas.microsoft.com/office/drawing/2014/main" id="{57AD0861-67BF-A4EE-E187-8AF0403AF184}"/>
              </a:ext>
            </a:extLst>
          </p:cNvPr>
          <p:cNvCxnSpPr>
            <a:cxnSpLocks/>
          </p:cNvCxnSpPr>
          <p:nvPr/>
        </p:nvCxnSpPr>
        <p:spPr>
          <a:xfrm>
            <a:off x="2275118" y="4682704"/>
            <a:ext cx="161699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Connettore 1 31">
            <a:extLst>
              <a:ext uri="{FF2B5EF4-FFF2-40B4-BE49-F238E27FC236}">
                <a16:creationId xmlns:a16="http://schemas.microsoft.com/office/drawing/2014/main" id="{23914933-160E-937F-37D6-667A5260ACE4}"/>
              </a:ext>
            </a:extLst>
          </p:cNvPr>
          <p:cNvCxnSpPr>
            <a:cxnSpLocks/>
          </p:cNvCxnSpPr>
          <p:nvPr/>
        </p:nvCxnSpPr>
        <p:spPr>
          <a:xfrm flipV="1">
            <a:off x="4630142" y="4678410"/>
            <a:ext cx="1584891" cy="226"/>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Connettore 2 32">
            <a:extLst>
              <a:ext uri="{FF2B5EF4-FFF2-40B4-BE49-F238E27FC236}">
                <a16:creationId xmlns:a16="http://schemas.microsoft.com/office/drawing/2014/main" id="{E33C0324-61C1-3B63-08E5-13487152ED36}"/>
              </a:ext>
            </a:extLst>
          </p:cNvPr>
          <p:cNvCxnSpPr>
            <a:cxnSpLocks/>
          </p:cNvCxnSpPr>
          <p:nvPr/>
        </p:nvCxnSpPr>
        <p:spPr>
          <a:xfrm flipH="1">
            <a:off x="3890673" y="4679694"/>
            <a:ext cx="9" cy="20483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Connettore 2 33">
            <a:extLst>
              <a:ext uri="{FF2B5EF4-FFF2-40B4-BE49-F238E27FC236}">
                <a16:creationId xmlns:a16="http://schemas.microsoft.com/office/drawing/2014/main" id="{08255875-5537-38D7-1CBA-78AAA0F33392}"/>
              </a:ext>
            </a:extLst>
          </p:cNvPr>
          <p:cNvCxnSpPr>
            <a:cxnSpLocks/>
          </p:cNvCxnSpPr>
          <p:nvPr/>
        </p:nvCxnSpPr>
        <p:spPr>
          <a:xfrm>
            <a:off x="4630021" y="4667369"/>
            <a:ext cx="120" cy="2171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CasellaDiTesto 34">
            <a:extLst>
              <a:ext uri="{FF2B5EF4-FFF2-40B4-BE49-F238E27FC236}">
                <a16:creationId xmlns:a16="http://schemas.microsoft.com/office/drawing/2014/main" id="{303EE705-1284-512C-4E9B-F5CB182199A7}"/>
              </a:ext>
            </a:extLst>
          </p:cNvPr>
          <p:cNvSpPr txBox="1"/>
          <p:nvPr/>
        </p:nvSpPr>
        <p:spPr>
          <a:xfrm>
            <a:off x="157857" y="5816522"/>
            <a:ext cx="7472880" cy="738664"/>
          </a:xfrm>
          <a:prstGeom prst="rect">
            <a:avLst/>
          </a:prstGeom>
          <a:noFill/>
        </p:spPr>
        <p:txBody>
          <a:bodyPr wrap="square">
            <a:spAutoFit/>
          </a:bodyPr>
          <a:lstStyle/>
          <a:p>
            <a:r>
              <a:rPr lang="en-GB" sz="1400" dirty="0">
                <a:effectLst/>
                <a:latin typeface="Book Antiqua" panose="02040602050305030304" pitchFamily="18" charset="0"/>
              </a:rPr>
              <a:t>The robust controller was not able to find a solution, due to unfeasibility of the QP: it does not work with expected disturbances which are too strong, since the available foot area is restricted too much. </a:t>
            </a:r>
          </a:p>
        </p:txBody>
      </p:sp>
      <p:sp>
        <p:nvSpPr>
          <p:cNvPr id="36" name="CasellaDiTesto 35">
            <a:extLst>
              <a:ext uri="{FF2B5EF4-FFF2-40B4-BE49-F238E27FC236}">
                <a16:creationId xmlns:a16="http://schemas.microsoft.com/office/drawing/2014/main" id="{F687CE7C-D2B2-A766-1B0A-AA07F4F54BF1}"/>
              </a:ext>
            </a:extLst>
          </p:cNvPr>
          <p:cNvSpPr txBox="1"/>
          <p:nvPr/>
        </p:nvSpPr>
        <p:spPr>
          <a:xfrm>
            <a:off x="7847980" y="5846047"/>
            <a:ext cx="4313875" cy="738664"/>
          </a:xfrm>
          <a:prstGeom prst="rect">
            <a:avLst/>
          </a:prstGeom>
          <a:noFill/>
        </p:spPr>
        <p:txBody>
          <a:bodyPr wrap="square">
            <a:spAutoFit/>
          </a:bodyPr>
          <a:lstStyle/>
          <a:p>
            <a:pPr algn="ctr"/>
            <a:r>
              <a:rPr lang="en-AU" sz="1400" dirty="0">
                <a:effectLst/>
                <a:latin typeface="Book Antiqua" panose="02040602050305030304" pitchFamily="18" charset="0"/>
              </a:rPr>
              <a:t>As opposed to the robust controller, the probabilistic one can still be used when the expected disturbance is significantly strong. </a:t>
            </a:r>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A0A97CBD-9FEF-32DE-E997-DC67C8EA5742}"/>
                  </a:ext>
                </a:extLst>
              </p:cNvPr>
              <p:cNvSpPr txBox="1"/>
              <p:nvPr/>
            </p:nvSpPr>
            <p:spPr>
              <a:xfrm>
                <a:off x="8056120" y="4912197"/>
                <a:ext cx="4023123" cy="523220"/>
              </a:xfrm>
              <a:prstGeom prst="rect">
                <a:avLst/>
              </a:prstGeom>
              <a:noFill/>
            </p:spPr>
            <p:txBody>
              <a:bodyPr wrap="square">
                <a:spAutoFit/>
              </a:bodyPr>
              <a:lstStyle/>
              <a:p>
                <a:r>
                  <a:rPr lang="en-GB" sz="1400" dirty="0">
                    <a:effectLst/>
                    <a:latin typeface="Book Antiqua" panose="02040602050305030304" pitchFamily="18" charset="0"/>
                  </a:rPr>
                  <a:t>The Robust IS controller tolerates a maximum disturbance of </a:t>
                </a:r>
                <a14:m>
                  <m:oMath xmlns:m="http://schemas.openxmlformats.org/officeDocument/2006/math">
                    <m:r>
                      <a:rPr lang="it-IT" sz="1400" b="0" i="1" dirty="0" smtClean="0">
                        <a:latin typeface="Cambria Math" panose="02040503050406030204" pitchFamily="18" charset="0"/>
                      </a:rPr>
                      <m:t>1.29</m:t>
                    </m:r>
                    <m:r>
                      <a:rPr lang="en-CA" sz="1400" i="1" dirty="0">
                        <a:latin typeface="Cambria Math" panose="02040503050406030204" pitchFamily="18" charset="0"/>
                      </a:rPr>
                      <m:t>𝑚</m:t>
                    </m:r>
                    <m:r>
                      <a:rPr lang="en-CA" sz="1400" i="1" dirty="0">
                        <a:latin typeface="Cambria Math" panose="02040503050406030204" pitchFamily="18" charset="0"/>
                      </a:rPr>
                      <m:t>/</m:t>
                    </m:r>
                    <m:r>
                      <a:rPr lang="en-CA" sz="1400" i="1" dirty="0">
                        <a:latin typeface="Cambria Math" panose="02040503050406030204" pitchFamily="18" charset="0"/>
                      </a:rPr>
                      <m:t>𝑠</m:t>
                    </m:r>
                    <m:r>
                      <a:rPr lang="it-IT" sz="1400" i="1" dirty="0">
                        <a:latin typeface="Cambria Math" panose="02040503050406030204" pitchFamily="18" charset="0"/>
                      </a:rPr>
                      <m:t>^2</m:t>
                    </m:r>
                  </m:oMath>
                </a14:m>
                <a:r>
                  <a:rPr lang="en-GB" sz="1400" dirty="0">
                    <a:effectLst/>
                    <a:latin typeface="Book Antiqua" panose="02040602050305030304" pitchFamily="18" charset="0"/>
                  </a:rPr>
                  <a:t>.</a:t>
                </a:r>
              </a:p>
            </p:txBody>
          </p:sp>
        </mc:Choice>
        <mc:Fallback xmlns="">
          <p:sp>
            <p:nvSpPr>
              <p:cNvPr id="37" name="CasellaDiTesto 36">
                <a:extLst>
                  <a:ext uri="{FF2B5EF4-FFF2-40B4-BE49-F238E27FC236}">
                    <a16:creationId xmlns:a16="http://schemas.microsoft.com/office/drawing/2014/main" id="{A0A97CBD-9FEF-32DE-E997-DC67C8EA5742}"/>
                  </a:ext>
                </a:extLst>
              </p:cNvPr>
              <p:cNvSpPr txBox="1">
                <a:spLocks noRot="1" noChangeAspect="1" noMove="1" noResize="1" noEditPoints="1" noAdjustHandles="1" noChangeArrowheads="1" noChangeShapeType="1" noTextEdit="1"/>
              </p:cNvSpPr>
              <p:nvPr/>
            </p:nvSpPr>
            <p:spPr>
              <a:xfrm>
                <a:off x="8056120" y="4912197"/>
                <a:ext cx="4023123" cy="523220"/>
              </a:xfrm>
              <a:prstGeom prst="rect">
                <a:avLst/>
              </a:prstGeom>
              <a:blipFill>
                <a:blip r:embed="rId8"/>
                <a:stretch>
                  <a:fillRect l="-629" t="-2326" b="-9302"/>
                </a:stretch>
              </a:blipFill>
            </p:spPr>
            <p:txBody>
              <a:bodyPr/>
              <a:lstStyle/>
              <a:p>
                <a:r>
                  <a:rPr lang="en-AU">
                    <a:noFill/>
                  </a:rPr>
                  <a:t> </a:t>
                </a:r>
              </a:p>
            </p:txBody>
          </p:sp>
        </mc:Fallback>
      </mc:AlternateContent>
      <p:sp>
        <p:nvSpPr>
          <p:cNvPr id="38" name="Cornice 37">
            <a:extLst>
              <a:ext uri="{FF2B5EF4-FFF2-40B4-BE49-F238E27FC236}">
                <a16:creationId xmlns:a16="http://schemas.microsoft.com/office/drawing/2014/main" id="{94122AD4-1A6B-0CBD-6222-B27D362A5511}"/>
              </a:ext>
            </a:extLst>
          </p:cNvPr>
          <p:cNvSpPr/>
          <p:nvPr/>
        </p:nvSpPr>
        <p:spPr>
          <a:xfrm>
            <a:off x="144157" y="5855258"/>
            <a:ext cx="7472880" cy="686032"/>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ornice 38">
            <a:extLst>
              <a:ext uri="{FF2B5EF4-FFF2-40B4-BE49-F238E27FC236}">
                <a16:creationId xmlns:a16="http://schemas.microsoft.com/office/drawing/2014/main" id="{3007A5B7-1632-A9E3-9CCB-204CE23FF5B2}"/>
              </a:ext>
            </a:extLst>
          </p:cNvPr>
          <p:cNvSpPr/>
          <p:nvPr/>
        </p:nvSpPr>
        <p:spPr>
          <a:xfrm>
            <a:off x="8056120" y="5846047"/>
            <a:ext cx="3960360" cy="738664"/>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ornice 39">
            <a:extLst>
              <a:ext uri="{FF2B5EF4-FFF2-40B4-BE49-F238E27FC236}">
                <a16:creationId xmlns:a16="http://schemas.microsoft.com/office/drawing/2014/main" id="{E83B0DD2-A92B-680C-61F2-D172E4F5C0F3}"/>
              </a:ext>
            </a:extLst>
          </p:cNvPr>
          <p:cNvSpPr/>
          <p:nvPr/>
        </p:nvSpPr>
        <p:spPr>
          <a:xfrm>
            <a:off x="8056120" y="4895238"/>
            <a:ext cx="3959288" cy="608747"/>
          </a:xfrm>
          <a:prstGeom prst="frame">
            <a:avLst>
              <a:gd name="adj1" fmla="val 5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Immagine 21">
            <a:extLst>
              <a:ext uri="{FF2B5EF4-FFF2-40B4-BE49-F238E27FC236}">
                <a16:creationId xmlns:a16="http://schemas.microsoft.com/office/drawing/2014/main" id="{8D4BC2D4-E856-5928-99FF-C70543B954F5}"/>
              </a:ext>
            </a:extLst>
          </p:cNvPr>
          <p:cNvPicPr>
            <a:picLocks noChangeAspect="1"/>
          </p:cNvPicPr>
          <p:nvPr/>
        </p:nvPicPr>
        <p:blipFill rotWithShape="1">
          <a:blip r:embed="rId9"/>
          <a:srcRect l="4348" t="5022" r="8178" b="2162"/>
          <a:stretch/>
        </p:blipFill>
        <p:spPr>
          <a:xfrm>
            <a:off x="8085696" y="1910687"/>
            <a:ext cx="3256606" cy="2591599"/>
          </a:xfrm>
          <a:prstGeom prst="rect">
            <a:avLst/>
          </a:prstGeom>
        </p:spPr>
      </p:pic>
      <p:cxnSp>
        <p:nvCxnSpPr>
          <p:cNvPr id="42" name="Connettore 2 41">
            <a:extLst>
              <a:ext uri="{FF2B5EF4-FFF2-40B4-BE49-F238E27FC236}">
                <a16:creationId xmlns:a16="http://schemas.microsoft.com/office/drawing/2014/main" id="{128AF6A1-07B5-9F5D-C1D4-BD84B91D2C67}"/>
              </a:ext>
            </a:extLst>
          </p:cNvPr>
          <p:cNvCxnSpPr>
            <a:cxnSpLocks/>
          </p:cNvCxnSpPr>
          <p:nvPr/>
        </p:nvCxnSpPr>
        <p:spPr>
          <a:xfrm>
            <a:off x="9844640" y="4542699"/>
            <a:ext cx="0" cy="28397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Connettore 2 42">
            <a:extLst>
              <a:ext uri="{FF2B5EF4-FFF2-40B4-BE49-F238E27FC236}">
                <a16:creationId xmlns:a16="http://schemas.microsoft.com/office/drawing/2014/main" id="{2BDF1AD4-73D5-7BD4-CB74-5A9210BFB585}"/>
              </a:ext>
            </a:extLst>
          </p:cNvPr>
          <p:cNvCxnSpPr>
            <a:cxnSpLocks/>
          </p:cNvCxnSpPr>
          <p:nvPr/>
        </p:nvCxnSpPr>
        <p:spPr>
          <a:xfrm>
            <a:off x="7680873" y="6199536"/>
            <a:ext cx="33421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CasellaDiTesto 40">
            <a:extLst>
              <a:ext uri="{FF2B5EF4-FFF2-40B4-BE49-F238E27FC236}">
                <a16:creationId xmlns:a16="http://schemas.microsoft.com/office/drawing/2014/main" id="{A948C15E-AD2E-AA58-1E0D-C0DB80974515}"/>
              </a:ext>
            </a:extLst>
          </p:cNvPr>
          <p:cNvSpPr txBox="1"/>
          <p:nvPr/>
        </p:nvSpPr>
        <p:spPr>
          <a:xfrm>
            <a:off x="8760059" y="1738550"/>
            <a:ext cx="2169163" cy="276999"/>
          </a:xfrm>
          <a:prstGeom prst="rect">
            <a:avLst/>
          </a:prstGeom>
          <a:noFill/>
        </p:spPr>
        <p:txBody>
          <a:bodyPr wrap="square" rtlCol="0">
            <a:spAutoFit/>
          </a:bodyPr>
          <a:lstStyle/>
          <a:p>
            <a:pPr algn="ctr"/>
            <a:r>
              <a:rPr lang="en-US" sz="1200" b="1" dirty="0">
                <a:latin typeface="Book Antiqua" panose="02040602050305030304" pitchFamily="18" charset="0"/>
              </a:rPr>
              <a:t>Robust IS controller</a:t>
            </a:r>
          </a:p>
        </p:txBody>
      </p:sp>
    </p:spTree>
    <p:extLst>
      <p:ext uri="{BB962C8B-B14F-4D97-AF65-F5344CB8AC3E}">
        <p14:creationId xmlns:p14="http://schemas.microsoft.com/office/powerpoint/2010/main" val="1641333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75908604-85F0-AE40-A4C1-089EF82B2CBA}"/>
              </a:ext>
            </a:extLst>
          </p:cNvPr>
          <p:cNvPicPr>
            <a:picLocks noChangeAspect="1"/>
          </p:cNvPicPr>
          <p:nvPr/>
        </p:nvPicPr>
        <p:blipFill rotWithShape="1">
          <a:blip r:embed="rId3"/>
          <a:srcRect l="58171" r="28083"/>
          <a:stretch/>
        </p:blipFill>
        <p:spPr>
          <a:xfrm>
            <a:off x="-647166" y="-161639"/>
            <a:ext cx="1181101" cy="1095449"/>
          </a:xfrm>
          <a:prstGeom prst="rect">
            <a:avLst/>
          </a:prstGeom>
        </p:spPr>
      </p:pic>
      <p:pic>
        <p:nvPicPr>
          <p:cNvPr id="7" name="Immagine 6">
            <a:extLst>
              <a:ext uri="{FF2B5EF4-FFF2-40B4-BE49-F238E27FC236}">
                <a16:creationId xmlns:a16="http://schemas.microsoft.com/office/drawing/2014/main" id="{3605BAAB-0254-5042-BAB5-43595C9CA0B3}"/>
              </a:ext>
            </a:extLst>
          </p:cNvPr>
          <p:cNvPicPr>
            <a:picLocks noChangeAspect="1"/>
          </p:cNvPicPr>
          <p:nvPr/>
        </p:nvPicPr>
        <p:blipFill rotWithShape="1">
          <a:blip r:embed="rId3"/>
          <a:srcRect l="1082"/>
          <a:stretch/>
        </p:blipFill>
        <p:spPr>
          <a:xfrm>
            <a:off x="3903683" y="-193665"/>
            <a:ext cx="8499433" cy="1095449"/>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7" y="139785"/>
            <a:ext cx="3485867" cy="761999"/>
          </a:xfrm>
          <a:prstGeom prst="frame">
            <a:avLst/>
          </a:prstGeom>
          <a:solidFill>
            <a:srgbClr val="5D2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1">
                  <a:lumMod val="75000"/>
                </a:schemeClr>
              </a:solidFill>
              <a:highlight>
                <a:srgbClr val="FFFF00"/>
              </a:highlight>
            </a:endParaRPr>
          </a:p>
        </p:txBody>
      </p:sp>
      <p:sp>
        <p:nvSpPr>
          <p:cNvPr id="2" name="Segnaposto numero diapositiva 1">
            <a:extLst>
              <a:ext uri="{FF2B5EF4-FFF2-40B4-BE49-F238E27FC236}">
                <a16:creationId xmlns:a16="http://schemas.microsoft.com/office/drawing/2014/main" id="{51A25295-5FE1-5D4F-A15E-7E2767F97388}"/>
              </a:ext>
            </a:extLst>
          </p:cNvPr>
          <p:cNvSpPr>
            <a:spLocks noGrp="1"/>
          </p:cNvSpPr>
          <p:nvPr>
            <p:ph type="sldNum" sz="quarter" idx="12"/>
          </p:nvPr>
        </p:nvSpPr>
        <p:spPr/>
        <p:txBody>
          <a:bodyPr/>
          <a:lstStyle/>
          <a:p>
            <a:fld id="{DC37C2B9-A872-A944-AEE9-F3A7BF297768}" type="slidenum">
              <a:rPr lang="it-IT" smtClean="0"/>
              <a:t>24</a:t>
            </a:fld>
            <a:endParaRPr lang="it-IT"/>
          </a:p>
        </p:txBody>
      </p:sp>
      <p:sp>
        <p:nvSpPr>
          <p:cNvPr id="3" name="Segnaposto piè di pagina 2">
            <a:extLst>
              <a:ext uri="{FF2B5EF4-FFF2-40B4-BE49-F238E27FC236}">
                <a16:creationId xmlns:a16="http://schemas.microsoft.com/office/drawing/2014/main" id="{407F3000-E424-B940-B27B-D1AAF7480333}"/>
              </a:ext>
            </a:extLst>
          </p:cNvPr>
          <p:cNvSpPr>
            <a:spLocks noGrp="1"/>
          </p:cNvSpPr>
          <p:nvPr>
            <p:ph type="ftr" sz="quarter" idx="11"/>
          </p:nvPr>
        </p:nvSpPr>
        <p:spPr>
          <a:xfrm>
            <a:off x="4038600" y="6447041"/>
            <a:ext cx="4114800" cy="365125"/>
          </a:xfrm>
        </p:spPr>
        <p:txBody>
          <a:bodyPr/>
          <a:lstStyle/>
          <a:p>
            <a:r>
              <a:rPr lang="it-IT"/>
              <a:t>AMR - Baldisseri, Maiani, Ripamonti</a:t>
            </a:r>
          </a:p>
        </p:txBody>
      </p:sp>
      <p:sp>
        <p:nvSpPr>
          <p:cNvPr id="11" name="CasellaDiTesto 10">
            <a:extLst>
              <a:ext uri="{FF2B5EF4-FFF2-40B4-BE49-F238E27FC236}">
                <a16:creationId xmlns:a16="http://schemas.microsoft.com/office/drawing/2014/main" id="{2E4613AE-4113-F34B-85D6-DCD342FBDA21}"/>
              </a:ext>
            </a:extLst>
          </p:cNvPr>
          <p:cNvSpPr txBox="1"/>
          <p:nvPr/>
        </p:nvSpPr>
        <p:spPr>
          <a:xfrm>
            <a:off x="401309" y="228396"/>
            <a:ext cx="3667982" cy="584775"/>
          </a:xfrm>
          <a:prstGeom prst="rect">
            <a:avLst/>
          </a:prstGeom>
          <a:noFill/>
        </p:spPr>
        <p:txBody>
          <a:bodyPr wrap="square" rtlCol="0">
            <a:spAutoFit/>
          </a:bodyPr>
          <a:lstStyle/>
          <a:p>
            <a:pPr algn="ctr"/>
            <a:r>
              <a:rPr lang="it-IT" sz="3200">
                <a:latin typeface="Book Antiqua" panose="02040602050305030304" pitchFamily="18" charset="0"/>
              </a:rPr>
              <a:t>CONCLUSIONS</a:t>
            </a:r>
          </a:p>
        </p:txBody>
      </p:sp>
      <p:sp>
        <p:nvSpPr>
          <p:cNvPr id="8" name="CasellaDiTesto 7">
            <a:extLst>
              <a:ext uri="{FF2B5EF4-FFF2-40B4-BE49-F238E27FC236}">
                <a16:creationId xmlns:a16="http://schemas.microsoft.com/office/drawing/2014/main" id="{566FF242-1F95-C862-E449-11658A86D134}"/>
              </a:ext>
            </a:extLst>
          </p:cNvPr>
          <p:cNvSpPr txBox="1"/>
          <p:nvPr/>
        </p:nvSpPr>
        <p:spPr>
          <a:xfrm>
            <a:off x="194600" y="1446925"/>
            <a:ext cx="11852712" cy="4031873"/>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Book Antiqua" panose="02040602050305030304" pitchFamily="18" charset="0"/>
              </a:rPr>
              <a:t>This project has developed a Stochastic-MPC-based gait generation algorithm for humanoids which is able to guarantee robustness in presence of disturbances.</a:t>
            </a:r>
          </a:p>
          <a:p>
            <a:pPr marL="285750" indent="-285750">
              <a:buFont typeface="Arial" panose="020B0604020202020204" pitchFamily="34" charset="0"/>
              <a:buChar char="•"/>
            </a:pPr>
            <a:r>
              <a:rPr lang="en-GB" sz="1600" dirty="0">
                <a:latin typeface="Book Antiqua" panose="02040602050305030304" pitchFamily="18" charset="0"/>
              </a:rPr>
              <a:t>Such algorithm has been compared with a Nominal MPC, a Robust MPC  and a robust IS-MPC. Note that in particular the IS-MPC controller is able to consider disturbance signals which vary around a mid-range value that can change at each sampling time, yielding a bias in the disturbance range. </a:t>
            </a:r>
          </a:p>
          <a:p>
            <a:pPr marL="285750" indent="-285750">
              <a:buFont typeface="Arial" panose="020B0604020202020204" pitchFamily="34" charset="0"/>
              <a:buChar char="•"/>
            </a:pPr>
            <a:r>
              <a:rPr lang="en-GB" sz="1600" dirty="0">
                <a:latin typeface="Book Antiqua" panose="02040602050305030304" pitchFamily="18" charset="0"/>
              </a:rPr>
              <a:t>Finally, the designed method has been validated through </a:t>
            </a:r>
            <a:r>
              <a:rPr lang="en-GB" sz="1600" dirty="0" err="1">
                <a:latin typeface="Book Antiqua" panose="02040602050305030304" pitchFamily="18" charset="0"/>
              </a:rPr>
              <a:t>Matlab</a:t>
            </a:r>
            <a:r>
              <a:rPr lang="en-GB" sz="1600" dirty="0">
                <a:latin typeface="Book Antiqua" panose="02040602050305030304" pitchFamily="18" charset="0"/>
              </a:rPr>
              <a:t> simulations.</a:t>
            </a:r>
          </a:p>
          <a:p>
            <a:pPr marL="285750" indent="-285750">
              <a:buFont typeface="Arial" panose="020B0604020202020204" pitchFamily="34" charset="0"/>
              <a:buChar char="•"/>
            </a:pPr>
            <a:r>
              <a:rPr lang="en-GB" sz="1600" dirty="0">
                <a:latin typeface="Book Antiqua" panose="02040602050305030304" pitchFamily="18" charset="0"/>
              </a:rPr>
              <a:t>In particular, the probabilistic controller has shown to be the most convenient choice among the first three:</a:t>
            </a:r>
          </a:p>
          <a:p>
            <a:pPr marL="285750" indent="-285750">
              <a:buFont typeface="Arial" panose="020B0604020202020204" pitchFamily="34" charset="0"/>
              <a:buChar char="•"/>
            </a:pPr>
            <a:endParaRPr lang="en-GB" sz="1600" dirty="0">
              <a:latin typeface="Book Antiqua" panose="02040602050305030304" pitchFamily="18" charset="0"/>
            </a:endParaRPr>
          </a:p>
          <a:p>
            <a:pPr marL="285750" indent="-285750">
              <a:buFont typeface="Arial" panose="020B0604020202020204" pitchFamily="34" charset="0"/>
              <a:buChar char="•"/>
            </a:pPr>
            <a:endParaRPr lang="en-GB" sz="1600" dirty="0">
              <a:latin typeface="Book Antiqua" panose="02040602050305030304" pitchFamily="18" charset="0"/>
            </a:endParaRPr>
          </a:p>
          <a:p>
            <a:pPr marL="285750" indent="-285750">
              <a:buFont typeface="Arial" panose="020B0604020202020204" pitchFamily="34" charset="0"/>
              <a:buChar char="•"/>
            </a:pPr>
            <a:endParaRPr lang="en-GB" sz="1600" dirty="0">
              <a:latin typeface="Book Antiqua" panose="02040602050305030304" pitchFamily="18" charset="0"/>
            </a:endParaRPr>
          </a:p>
          <a:p>
            <a:pPr marL="285750" indent="-285750">
              <a:buFont typeface="Arial" panose="020B0604020202020204" pitchFamily="34" charset="0"/>
              <a:buChar char="•"/>
            </a:pPr>
            <a:endParaRPr lang="en-GB" sz="1600" dirty="0">
              <a:latin typeface="Book Antiqua" panose="02040602050305030304" pitchFamily="18" charset="0"/>
            </a:endParaRPr>
          </a:p>
          <a:p>
            <a:pPr marL="285750" indent="-285750">
              <a:buFont typeface="Arial" panose="020B0604020202020204" pitchFamily="34" charset="0"/>
              <a:buChar char="•"/>
            </a:pPr>
            <a:endParaRPr lang="en-GB" sz="1600" dirty="0">
              <a:latin typeface="Book Antiqua" panose="02040602050305030304" pitchFamily="18" charset="0"/>
            </a:endParaRPr>
          </a:p>
          <a:p>
            <a:pPr marL="285750" indent="-285750">
              <a:buFont typeface="Arial" panose="020B0604020202020204" pitchFamily="34" charset="0"/>
              <a:buChar char="•"/>
            </a:pPr>
            <a:endParaRPr lang="en-GB" sz="1600" dirty="0">
              <a:latin typeface="Book Antiqua" panose="02040602050305030304" pitchFamily="18" charset="0"/>
            </a:endParaRPr>
          </a:p>
          <a:p>
            <a:pPr marL="285750" indent="-285750">
              <a:buFont typeface="Arial" panose="020B0604020202020204" pitchFamily="34" charset="0"/>
              <a:buChar char="•"/>
            </a:pPr>
            <a:endParaRPr lang="en-GB" sz="1600" dirty="0">
              <a:latin typeface="Book Antiqua" panose="02040602050305030304" pitchFamily="18" charset="0"/>
            </a:endParaRPr>
          </a:p>
          <a:p>
            <a:endParaRPr lang="en-GB" sz="1600" dirty="0">
              <a:latin typeface="Book Antiqua" panose="02040602050305030304" pitchFamily="18" charset="0"/>
            </a:endParaRPr>
          </a:p>
          <a:p>
            <a:pPr marL="285750" indent="-285750">
              <a:buFont typeface="Arial" panose="020B0604020202020204" pitchFamily="34" charset="0"/>
              <a:buChar char="•"/>
            </a:pPr>
            <a:r>
              <a:rPr lang="en-GB" sz="1600" dirty="0">
                <a:latin typeface="Book Antiqua" panose="02040602050305030304" pitchFamily="18" charset="0"/>
              </a:rPr>
              <a:t>On the other hand, the Robust IS controller yields the smallest available footprint reduction and the smoothest ZMP evolution.</a:t>
            </a:r>
          </a:p>
        </p:txBody>
      </p:sp>
      <p:sp>
        <p:nvSpPr>
          <p:cNvPr id="9" name="CasellaDiTesto 8">
            <a:extLst>
              <a:ext uri="{FF2B5EF4-FFF2-40B4-BE49-F238E27FC236}">
                <a16:creationId xmlns:a16="http://schemas.microsoft.com/office/drawing/2014/main" id="{83B9C71E-D07A-4A7A-7D97-7A4E2EADC48C}"/>
              </a:ext>
            </a:extLst>
          </p:cNvPr>
          <p:cNvSpPr txBox="1"/>
          <p:nvPr/>
        </p:nvSpPr>
        <p:spPr>
          <a:xfrm>
            <a:off x="194600" y="977474"/>
            <a:ext cx="6702105" cy="400110"/>
          </a:xfrm>
          <a:prstGeom prst="rect">
            <a:avLst/>
          </a:prstGeom>
          <a:noFill/>
        </p:spPr>
        <p:txBody>
          <a:bodyPr wrap="square" rtlCol="0">
            <a:spAutoFit/>
          </a:bodyPr>
          <a:lstStyle/>
          <a:p>
            <a:r>
              <a:rPr lang="en-US" sz="2000" b="1">
                <a:latin typeface="Book Antiqua" panose="02040602050305030304" pitchFamily="18" charset="0"/>
              </a:rPr>
              <a:t>Discussion</a:t>
            </a:r>
          </a:p>
        </p:txBody>
      </p:sp>
      <p:cxnSp>
        <p:nvCxnSpPr>
          <p:cNvPr id="10" name="Connettore 1 9">
            <a:extLst>
              <a:ext uri="{FF2B5EF4-FFF2-40B4-BE49-F238E27FC236}">
                <a16:creationId xmlns:a16="http://schemas.microsoft.com/office/drawing/2014/main" id="{F5E38D6D-39BB-CE19-3696-3CAC38333D55}"/>
              </a:ext>
            </a:extLst>
          </p:cNvPr>
          <p:cNvCxnSpPr>
            <a:cxnSpLocks/>
          </p:cNvCxnSpPr>
          <p:nvPr/>
        </p:nvCxnSpPr>
        <p:spPr>
          <a:xfrm>
            <a:off x="161479" y="1379968"/>
            <a:ext cx="371561" cy="0"/>
          </a:xfrm>
          <a:prstGeom prst="line">
            <a:avLst/>
          </a:prstGeom>
          <a:ln>
            <a:solidFill>
              <a:srgbClr val="5D2984"/>
            </a:solidFill>
          </a:ln>
        </p:spPr>
        <p:style>
          <a:lnRef idx="3">
            <a:schemeClr val="accent1"/>
          </a:lnRef>
          <a:fillRef idx="0">
            <a:schemeClr val="accent1"/>
          </a:fillRef>
          <a:effectRef idx="2">
            <a:schemeClr val="accent1"/>
          </a:effectRef>
          <a:fontRef idx="minor">
            <a:schemeClr val="tx1"/>
          </a:fontRef>
        </p:style>
      </p:cxnSp>
      <p:sp>
        <p:nvSpPr>
          <p:cNvPr id="12" name="CasellaDiTesto 11">
            <a:extLst>
              <a:ext uri="{FF2B5EF4-FFF2-40B4-BE49-F238E27FC236}">
                <a16:creationId xmlns:a16="http://schemas.microsoft.com/office/drawing/2014/main" id="{133EB6F8-5C62-B8A2-C8E2-3435286F272F}"/>
              </a:ext>
            </a:extLst>
          </p:cNvPr>
          <p:cNvSpPr txBox="1"/>
          <p:nvPr/>
        </p:nvSpPr>
        <p:spPr>
          <a:xfrm>
            <a:off x="608942" y="3253656"/>
            <a:ext cx="11388458" cy="1815882"/>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Book Antiqua" panose="02040602050305030304" pitchFamily="18" charset="0"/>
              </a:rPr>
              <a:t>It yields more guarantees with respect to the nominal controller: in the case of a constant disturbance - or sequences of disturbances acting in the same directions - it is able to let the robot maintain balance, whereas the nominal controller fails.</a:t>
            </a:r>
          </a:p>
          <a:p>
            <a:pPr marL="285750" indent="-285750">
              <a:buFont typeface="Arial" panose="020B0604020202020204" pitchFamily="34" charset="0"/>
              <a:buChar char="•"/>
            </a:pPr>
            <a:r>
              <a:rPr lang="en-GB" sz="1600" dirty="0">
                <a:latin typeface="Book Antiqua" panose="02040602050305030304" pitchFamily="18" charset="0"/>
              </a:rPr>
              <a:t>It shows better performances with respect to the robust controller in the cases of random disturbances: the extremely conservative behaviour of the latter prevents it from reaching good performances in terms of </a:t>
            </a:r>
            <a:r>
              <a:rPr lang="en-GB" sz="1600" dirty="0" err="1">
                <a:latin typeface="Book Antiqua" panose="02040602050305030304" pitchFamily="18" charset="0"/>
              </a:rPr>
              <a:t>CoM</a:t>
            </a:r>
            <a:r>
              <a:rPr lang="en-GB" sz="1600" dirty="0">
                <a:latin typeface="Book Antiqua" panose="02040602050305030304" pitchFamily="18" charset="0"/>
              </a:rPr>
              <a:t> oscillations. </a:t>
            </a:r>
          </a:p>
          <a:p>
            <a:pPr marL="285750" indent="-285750">
              <a:buFont typeface="Arial" panose="020B0604020202020204" pitchFamily="34" charset="0"/>
              <a:buChar char="•"/>
            </a:pPr>
            <a:r>
              <a:rPr lang="en-GB" sz="1600" dirty="0">
                <a:latin typeface="Book Antiqua" panose="02040602050305030304" pitchFamily="18" charset="0"/>
              </a:rPr>
              <a:t>As shown in the disturbance rejection simulations, the RMPC is also unusable in the case of large expected disturbances, as the available support polygon becomes too small. On the other hand, the Stochastic-MPC is able to cope with them. </a:t>
            </a:r>
          </a:p>
        </p:txBody>
      </p:sp>
      <p:sp>
        <p:nvSpPr>
          <p:cNvPr id="13" name="CasellaDiTesto 12">
            <a:extLst>
              <a:ext uri="{FF2B5EF4-FFF2-40B4-BE49-F238E27FC236}">
                <a16:creationId xmlns:a16="http://schemas.microsoft.com/office/drawing/2014/main" id="{87D41635-89BD-C61E-F008-2326226A3F61}"/>
              </a:ext>
            </a:extLst>
          </p:cNvPr>
          <p:cNvSpPr txBox="1"/>
          <p:nvPr/>
        </p:nvSpPr>
        <p:spPr>
          <a:xfrm>
            <a:off x="144688" y="5478032"/>
            <a:ext cx="6702105" cy="400110"/>
          </a:xfrm>
          <a:prstGeom prst="rect">
            <a:avLst/>
          </a:prstGeom>
          <a:noFill/>
        </p:spPr>
        <p:txBody>
          <a:bodyPr wrap="square" rtlCol="0">
            <a:spAutoFit/>
          </a:bodyPr>
          <a:lstStyle/>
          <a:p>
            <a:r>
              <a:rPr lang="en-US" sz="2000" b="1" dirty="0">
                <a:latin typeface="Book Antiqua" panose="02040602050305030304" pitchFamily="18" charset="0"/>
              </a:rPr>
              <a:t>Future work</a:t>
            </a:r>
          </a:p>
        </p:txBody>
      </p:sp>
      <p:cxnSp>
        <p:nvCxnSpPr>
          <p:cNvPr id="14" name="Connettore 1 13">
            <a:extLst>
              <a:ext uri="{FF2B5EF4-FFF2-40B4-BE49-F238E27FC236}">
                <a16:creationId xmlns:a16="http://schemas.microsoft.com/office/drawing/2014/main" id="{4323AAF9-A2B0-F802-727C-F9D172681DF5}"/>
              </a:ext>
            </a:extLst>
          </p:cNvPr>
          <p:cNvCxnSpPr>
            <a:cxnSpLocks/>
          </p:cNvCxnSpPr>
          <p:nvPr/>
        </p:nvCxnSpPr>
        <p:spPr>
          <a:xfrm>
            <a:off x="111567" y="5880526"/>
            <a:ext cx="371561" cy="0"/>
          </a:xfrm>
          <a:prstGeom prst="line">
            <a:avLst/>
          </a:prstGeom>
          <a:ln>
            <a:solidFill>
              <a:srgbClr val="5D2984"/>
            </a:solidFill>
          </a:ln>
        </p:spPr>
        <p:style>
          <a:lnRef idx="3">
            <a:schemeClr val="accent1"/>
          </a:lnRef>
          <a:fillRef idx="0">
            <a:schemeClr val="accent1"/>
          </a:fillRef>
          <a:effectRef idx="2">
            <a:schemeClr val="accent1"/>
          </a:effectRef>
          <a:fontRef idx="minor">
            <a:schemeClr val="tx1"/>
          </a:fontRef>
        </p:style>
      </p:cxnSp>
      <p:sp>
        <p:nvSpPr>
          <p:cNvPr id="15" name="CasellaDiTesto 14">
            <a:extLst>
              <a:ext uri="{FF2B5EF4-FFF2-40B4-BE49-F238E27FC236}">
                <a16:creationId xmlns:a16="http://schemas.microsoft.com/office/drawing/2014/main" id="{89B3D8CA-6C3F-89FF-4009-152A22C1D8D9}"/>
              </a:ext>
            </a:extLst>
          </p:cNvPr>
          <p:cNvSpPr txBox="1"/>
          <p:nvPr/>
        </p:nvSpPr>
        <p:spPr>
          <a:xfrm>
            <a:off x="161479" y="5940840"/>
            <a:ext cx="11752888"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Book Antiqua" panose="02040602050305030304" pitchFamily="18" charset="0"/>
              </a:rPr>
              <a:t>Carry on </a:t>
            </a:r>
            <a:r>
              <a:rPr lang="en-GB" sz="1600" dirty="0" err="1">
                <a:latin typeface="Book Antiqua" panose="02040602050305030304" pitchFamily="18" charset="0"/>
              </a:rPr>
              <a:t>Gazbo</a:t>
            </a:r>
            <a:r>
              <a:rPr lang="en-GB" sz="1600" dirty="0">
                <a:latin typeface="Book Antiqua" panose="02040602050305030304" pitchFamily="18" charset="0"/>
              </a:rPr>
              <a:t> implementation and simulations.</a:t>
            </a:r>
          </a:p>
          <a:p>
            <a:pPr marL="285750" indent="-285750">
              <a:buFont typeface="Arial" panose="020B0604020202020204" pitchFamily="34" charset="0"/>
              <a:buChar char="•"/>
            </a:pPr>
            <a:r>
              <a:rPr lang="en-GB" sz="1600" dirty="0">
                <a:latin typeface="Book Antiqua" panose="02040602050305030304" pitchFamily="18" charset="0"/>
              </a:rPr>
              <a:t>Perform simulations on a real OP-3 robot.</a:t>
            </a:r>
          </a:p>
        </p:txBody>
      </p:sp>
    </p:spTree>
    <p:extLst>
      <p:ext uri="{BB962C8B-B14F-4D97-AF65-F5344CB8AC3E}">
        <p14:creationId xmlns:p14="http://schemas.microsoft.com/office/powerpoint/2010/main" val="4281498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AA7C4A95-7ED2-47DF-68FC-6D168687B7E3}"/>
              </a:ext>
            </a:extLst>
          </p:cNvPr>
          <p:cNvSpPr>
            <a:spLocks noGrp="1"/>
          </p:cNvSpPr>
          <p:nvPr>
            <p:ph type="sldNum" sz="quarter" idx="12"/>
          </p:nvPr>
        </p:nvSpPr>
        <p:spPr/>
        <p:txBody>
          <a:bodyPr/>
          <a:lstStyle/>
          <a:p>
            <a:fld id="{CF570D98-FD00-884C-A248-B312A5144FFE}" type="slidenum">
              <a:rPr lang="it-IT" smtClean="0"/>
              <a:t>25</a:t>
            </a:fld>
            <a:endParaRPr lang="it-IT"/>
          </a:p>
        </p:txBody>
      </p:sp>
      <p:sp>
        <p:nvSpPr>
          <p:cNvPr id="7" name="CasellaDiTesto 6">
            <a:extLst>
              <a:ext uri="{FF2B5EF4-FFF2-40B4-BE49-F238E27FC236}">
                <a16:creationId xmlns:a16="http://schemas.microsoft.com/office/drawing/2014/main" id="{5B39DD8B-D2EF-025C-F4F6-6DD042D43E65}"/>
              </a:ext>
            </a:extLst>
          </p:cNvPr>
          <p:cNvSpPr txBox="1"/>
          <p:nvPr/>
        </p:nvSpPr>
        <p:spPr>
          <a:xfrm>
            <a:off x="301702" y="388204"/>
            <a:ext cx="4360333" cy="523220"/>
          </a:xfrm>
          <a:prstGeom prst="rect">
            <a:avLst/>
          </a:prstGeom>
          <a:noFill/>
        </p:spPr>
        <p:txBody>
          <a:bodyPr wrap="square" rtlCol="0">
            <a:spAutoFit/>
          </a:bodyPr>
          <a:lstStyle/>
          <a:p>
            <a:r>
              <a:rPr lang="en-GB" sz="2800">
                <a:latin typeface="Book Antiqua" panose="02040602050305030304" pitchFamily="18" charset="0"/>
              </a:rPr>
              <a:t>REFERENCES</a:t>
            </a:r>
          </a:p>
        </p:txBody>
      </p:sp>
      <p:sp>
        <p:nvSpPr>
          <p:cNvPr id="4" name="CasellaDiTesto 3">
            <a:extLst>
              <a:ext uri="{FF2B5EF4-FFF2-40B4-BE49-F238E27FC236}">
                <a16:creationId xmlns:a16="http://schemas.microsoft.com/office/drawing/2014/main" id="{E888CEC0-DDBB-632D-C515-A90FE37D711C}"/>
              </a:ext>
            </a:extLst>
          </p:cNvPr>
          <p:cNvSpPr txBox="1"/>
          <p:nvPr/>
        </p:nvSpPr>
        <p:spPr>
          <a:xfrm>
            <a:off x="90955" y="1470705"/>
            <a:ext cx="12101045" cy="4123116"/>
          </a:xfrm>
          <a:prstGeom prst="rect">
            <a:avLst/>
          </a:prstGeom>
          <a:noFill/>
        </p:spPr>
        <p:txBody>
          <a:bodyPr wrap="square" rtlCol="0">
            <a:spAutoFit/>
          </a:bodyPr>
          <a:lstStyle/>
          <a:p>
            <a:pPr>
              <a:lnSpc>
                <a:spcPct val="150000"/>
              </a:lnSpc>
            </a:pPr>
            <a:r>
              <a:rPr lang="en-GB" sz="1600">
                <a:latin typeface="Book Antiqua" panose="02040602050305030304" pitchFamily="18" charset="0"/>
              </a:rPr>
              <a:t>[1] Ahmad </a:t>
            </a:r>
            <a:r>
              <a:rPr lang="en-GB" sz="1600" err="1">
                <a:latin typeface="Book Antiqua" panose="02040602050305030304" pitchFamily="18" charset="0"/>
              </a:rPr>
              <a:t>Gazar</a:t>
            </a:r>
            <a:r>
              <a:rPr lang="en-GB" sz="1600">
                <a:latin typeface="Book Antiqua" panose="02040602050305030304" pitchFamily="18" charset="0"/>
              </a:rPr>
              <a:t> et al. “Stochastic and Robust MPC for Bipedal Locomotion: A Comparative Study on Robustness and Performance”. In: 2020 IEEE-RAS 20th International Conference on Humanoid Robots (Humanoids). 2021, pp. 61–68.</a:t>
            </a:r>
          </a:p>
          <a:p>
            <a:pPr>
              <a:lnSpc>
                <a:spcPct val="150000"/>
              </a:lnSpc>
            </a:pPr>
            <a:r>
              <a:rPr lang="en-GB" sz="1600">
                <a:latin typeface="Book Antiqua" panose="02040602050305030304" pitchFamily="18" charset="0"/>
              </a:rPr>
              <a:t>[2] </a:t>
            </a:r>
            <a:r>
              <a:rPr lang="en-GB"/>
              <a:t> </a:t>
            </a:r>
            <a:r>
              <a:rPr lang="en-GB" sz="1600">
                <a:latin typeface="Book Antiqua" panose="02040602050305030304" pitchFamily="18" charset="0"/>
              </a:rPr>
              <a:t>Filippo M. </a:t>
            </a:r>
            <a:r>
              <a:rPr lang="en-GB" sz="1600" err="1">
                <a:latin typeface="Book Antiqua" panose="02040602050305030304" pitchFamily="18" charset="0"/>
              </a:rPr>
              <a:t>Smaldone</a:t>
            </a:r>
            <a:r>
              <a:rPr lang="en-GB" sz="1600">
                <a:latin typeface="Book Antiqua" panose="02040602050305030304" pitchFamily="18" charset="0"/>
              </a:rPr>
              <a:t> et al. “ZMP Constraint Restriction for Robust Gait Generation in Humanoids”. In: 2020 IEEE International Conference on Robotics and Automation (ICRA). 2020, pp. 8739–8745. </a:t>
            </a:r>
          </a:p>
          <a:p>
            <a:pPr>
              <a:lnSpc>
                <a:spcPct val="150000"/>
              </a:lnSpc>
            </a:pPr>
            <a:r>
              <a:rPr lang="en-GB" sz="1600">
                <a:latin typeface="Book Antiqua" panose="02040602050305030304" pitchFamily="18" charset="0"/>
              </a:rPr>
              <a:t>[3] </a:t>
            </a:r>
            <a:r>
              <a:rPr lang="it-IT" sz="1600">
                <a:latin typeface="Book Antiqua" panose="02040602050305030304" pitchFamily="18" charset="0"/>
              </a:rPr>
              <a:t>Leonardo Lanari, Seth Hutchinson, and Luca Marchionni. “</a:t>
            </a:r>
            <a:r>
              <a:rPr lang="it-IT" sz="1600" err="1">
                <a:latin typeface="Book Antiqua" panose="02040602050305030304" pitchFamily="18" charset="0"/>
              </a:rPr>
              <a:t>Boundedness</a:t>
            </a:r>
            <a:r>
              <a:rPr lang="it-IT" sz="1600">
                <a:latin typeface="Book Antiqua" panose="02040602050305030304" pitchFamily="18" charset="0"/>
              </a:rPr>
              <a:t> </a:t>
            </a:r>
            <a:r>
              <a:rPr lang="it-IT" sz="1600" err="1">
                <a:latin typeface="Book Antiqua" panose="02040602050305030304" pitchFamily="18" charset="0"/>
              </a:rPr>
              <a:t>issues</a:t>
            </a:r>
            <a:r>
              <a:rPr lang="it-IT" sz="1600">
                <a:latin typeface="Book Antiqua" panose="02040602050305030304" pitchFamily="18" charset="0"/>
              </a:rPr>
              <a:t> in planning of </a:t>
            </a:r>
            <a:r>
              <a:rPr lang="it-IT" sz="1600" err="1">
                <a:latin typeface="Book Antiqua" panose="02040602050305030304" pitchFamily="18" charset="0"/>
              </a:rPr>
              <a:t>locomotion</a:t>
            </a:r>
            <a:r>
              <a:rPr lang="it-IT" sz="1600">
                <a:latin typeface="Book Antiqua" panose="02040602050305030304" pitchFamily="18" charset="0"/>
              </a:rPr>
              <a:t> </a:t>
            </a:r>
            <a:r>
              <a:rPr lang="it-IT" sz="1600" err="1">
                <a:latin typeface="Book Antiqua" panose="02040602050305030304" pitchFamily="18" charset="0"/>
              </a:rPr>
              <a:t>trajectories</a:t>
            </a:r>
            <a:r>
              <a:rPr lang="it-IT" sz="1600">
                <a:latin typeface="Book Antiqua" panose="02040602050305030304" pitchFamily="18" charset="0"/>
              </a:rPr>
              <a:t> for </a:t>
            </a:r>
            <a:r>
              <a:rPr lang="it-IT" sz="1600" err="1">
                <a:latin typeface="Book Antiqua" panose="02040602050305030304" pitchFamily="18" charset="0"/>
              </a:rPr>
              <a:t>biped</a:t>
            </a:r>
            <a:r>
              <a:rPr lang="it-IT" sz="1600">
                <a:latin typeface="Book Antiqua" panose="02040602050305030304" pitchFamily="18" charset="0"/>
              </a:rPr>
              <a:t> </a:t>
            </a:r>
            <a:r>
              <a:rPr lang="it-IT" sz="1600" err="1">
                <a:latin typeface="Book Antiqua" panose="02040602050305030304" pitchFamily="18" charset="0"/>
              </a:rPr>
              <a:t>robots</a:t>
            </a:r>
            <a:r>
              <a:rPr lang="it-IT" sz="1600">
                <a:latin typeface="Book Antiqua" panose="02040602050305030304" pitchFamily="18" charset="0"/>
              </a:rPr>
              <a:t>”. English (US). In: 2014 IEEE-RAS International Conference on </a:t>
            </a:r>
            <a:r>
              <a:rPr lang="it-IT" sz="1600" err="1">
                <a:latin typeface="Book Antiqua" panose="02040602050305030304" pitchFamily="18" charset="0"/>
              </a:rPr>
              <a:t>Humanoid</a:t>
            </a:r>
            <a:r>
              <a:rPr lang="it-IT" sz="1600">
                <a:latin typeface="Book Antiqua" panose="02040602050305030304" pitchFamily="18" charset="0"/>
              </a:rPr>
              <a:t> </a:t>
            </a:r>
            <a:r>
              <a:rPr lang="it-IT" sz="1600" err="1">
                <a:latin typeface="Book Antiqua" panose="02040602050305030304" pitchFamily="18" charset="0"/>
              </a:rPr>
              <a:t>Robots</a:t>
            </a:r>
            <a:r>
              <a:rPr lang="it-IT" sz="1600">
                <a:latin typeface="Book Antiqua" panose="02040602050305030304" pitchFamily="18" charset="0"/>
              </a:rPr>
              <a:t>, </a:t>
            </a:r>
            <a:r>
              <a:rPr lang="it-IT" sz="1600" err="1">
                <a:latin typeface="Book Antiqua" panose="02040602050305030304" pitchFamily="18" charset="0"/>
              </a:rPr>
              <a:t>Humanoids</a:t>
            </a:r>
            <a:r>
              <a:rPr lang="it-IT" sz="1600">
                <a:latin typeface="Book Antiqua" panose="02040602050305030304" pitchFamily="18" charset="0"/>
              </a:rPr>
              <a:t> 2014. IEEE Computer Society, Feb. 2015, pp. 951–958. </a:t>
            </a:r>
          </a:p>
          <a:p>
            <a:pPr>
              <a:lnSpc>
                <a:spcPct val="150000"/>
              </a:lnSpc>
            </a:pPr>
            <a:endParaRPr lang="en-GB" sz="1600">
              <a:latin typeface="Book Antiqua" panose="02040602050305030304" pitchFamily="18" charset="0"/>
            </a:endParaRPr>
          </a:p>
          <a:p>
            <a:pPr>
              <a:lnSpc>
                <a:spcPct val="150000"/>
              </a:lnSpc>
            </a:pPr>
            <a:endParaRPr lang="en-GB" sz="1600">
              <a:latin typeface="Book Antiqua" panose="02040602050305030304" pitchFamily="18" charset="0"/>
            </a:endParaRPr>
          </a:p>
          <a:p>
            <a:pPr>
              <a:lnSpc>
                <a:spcPct val="150000"/>
              </a:lnSpc>
            </a:pPr>
            <a:endParaRPr lang="en-GB" sz="1600">
              <a:latin typeface="Book Antiqua" panose="02040602050305030304" pitchFamily="18" charset="0"/>
            </a:endParaRPr>
          </a:p>
          <a:p>
            <a:pPr>
              <a:lnSpc>
                <a:spcPct val="150000"/>
              </a:lnSpc>
            </a:pPr>
            <a:endParaRPr lang="en-GB" sz="1400">
              <a:latin typeface="Book Antiqua" panose="02040602050305030304" pitchFamily="18" charset="0"/>
            </a:endParaRPr>
          </a:p>
        </p:txBody>
      </p:sp>
      <p:sp>
        <p:nvSpPr>
          <p:cNvPr id="6" name="Segnaposto piè di pagina 5">
            <a:extLst>
              <a:ext uri="{FF2B5EF4-FFF2-40B4-BE49-F238E27FC236}">
                <a16:creationId xmlns:a16="http://schemas.microsoft.com/office/drawing/2014/main" id="{F9391BF0-0BEF-A2FF-FBE8-1A773BF9C746}"/>
              </a:ext>
            </a:extLst>
          </p:cNvPr>
          <p:cNvSpPr>
            <a:spLocks noGrp="1"/>
          </p:cNvSpPr>
          <p:nvPr>
            <p:ph type="ftr" sz="quarter" idx="11"/>
          </p:nvPr>
        </p:nvSpPr>
        <p:spPr/>
        <p:txBody>
          <a:bodyPr/>
          <a:lstStyle/>
          <a:p>
            <a:r>
              <a:rPr lang="it-IT"/>
              <a:t>Control of Multi-Robot Systems - Sapienza University of Rome</a:t>
            </a:r>
          </a:p>
        </p:txBody>
      </p:sp>
      <p:cxnSp>
        <p:nvCxnSpPr>
          <p:cNvPr id="8" name="Connettore 1 7">
            <a:extLst>
              <a:ext uri="{FF2B5EF4-FFF2-40B4-BE49-F238E27FC236}">
                <a16:creationId xmlns:a16="http://schemas.microsoft.com/office/drawing/2014/main" id="{D9FFE063-D89F-3544-E2E4-B91F648063F9}"/>
              </a:ext>
            </a:extLst>
          </p:cNvPr>
          <p:cNvCxnSpPr>
            <a:cxnSpLocks/>
          </p:cNvCxnSpPr>
          <p:nvPr/>
        </p:nvCxnSpPr>
        <p:spPr>
          <a:xfrm>
            <a:off x="301702" y="871749"/>
            <a:ext cx="371561"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5112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CFEDF645-9EC2-E544-B925-9EE82E14DA4D}"/>
              </a:ext>
            </a:extLst>
          </p:cNvPr>
          <p:cNvSpPr>
            <a:spLocks noGrp="1"/>
          </p:cNvSpPr>
          <p:nvPr>
            <p:ph type="sldNum" sz="quarter" idx="12"/>
          </p:nvPr>
        </p:nvSpPr>
        <p:spPr/>
        <p:txBody>
          <a:bodyPr/>
          <a:lstStyle/>
          <a:p>
            <a:fld id="{73EE9E83-8255-4141-A03A-C47388835068}" type="slidenum">
              <a:rPr lang="it-IT" smtClean="0"/>
              <a:t>26</a:t>
            </a:fld>
            <a:endParaRPr lang="it-IT"/>
          </a:p>
        </p:txBody>
      </p:sp>
      <p:sp>
        <p:nvSpPr>
          <p:cNvPr id="4" name="Segnaposto piè di pagina 3">
            <a:extLst>
              <a:ext uri="{FF2B5EF4-FFF2-40B4-BE49-F238E27FC236}">
                <a16:creationId xmlns:a16="http://schemas.microsoft.com/office/drawing/2014/main" id="{6E9F0EDB-0D55-AF4D-AFFA-E7BA181D651E}"/>
              </a:ext>
            </a:extLst>
          </p:cNvPr>
          <p:cNvSpPr>
            <a:spLocks noGrp="1"/>
          </p:cNvSpPr>
          <p:nvPr>
            <p:ph type="ftr" sz="quarter" idx="11"/>
          </p:nvPr>
        </p:nvSpPr>
        <p:spPr/>
        <p:txBody>
          <a:bodyPr/>
          <a:lstStyle/>
          <a:p>
            <a:r>
              <a:rPr lang="it-IT"/>
              <a:t>AMR - Baldisseri, Maiani, Ripamonti</a:t>
            </a:r>
          </a:p>
        </p:txBody>
      </p:sp>
      <p:pic>
        <p:nvPicPr>
          <p:cNvPr id="5" name="Immagine 4">
            <a:extLst>
              <a:ext uri="{FF2B5EF4-FFF2-40B4-BE49-F238E27FC236}">
                <a16:creationId xmlns:a16="http://schemas.microsoft.com/office/drawing/2014/main" id="{6CB31B29-F763-29AB-81DB-5477C4C58E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3716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a:extLst>
              <a:ext uri="{FF2B5EF4-FFF2-40B4-BE49-F238E27FC236}">
                <a16:creationId xmlns:a16="http://schemas.microsoft.com/office/drawing/2014/main" id="{CD3505F8-FF0D-F64A-BF88-9E99A64BA4B5}"/>
              </a:ext>
            </a:extLst>
          </p:cNvPr>
          <p:cNvPicPr>
            <a:picLocks noChangeAspect="1"/>
          </p:cNvPicPr>
          <p:nvPr/>
        </p:nvPicPr>
        <p:blipFill rotWithShape="1">
          <a:blip r:embed="rId3"/>
          <a:srcRect l="54147" r="27074"/>
          <a:stretch/>
        </p:blipFill>
        <p:spPr>
          <a:xfrm>
            <a:off x="-467832" y="-280122"/>
            <a:ext cx="987916" cy="1340418"/>
          </a:xfrm>
          <a:prstGeom prst="rect">
            <a:avLst/>
          </a:prstGeom>
        </p:spPr>
      </p:pic>
      <p:pic>
        <p:nvPicPr>
          <p:cNvPr id="9" name="Immagine 8">
            <a:extLst>
              <a:ext uri="{FF2B5EF4-FFF2-40B4-BE49-F238E27FC236}">
                <a16:creationId xmlns:a16="http://schemas.microsoft.com/office/drawing/2014/main" id="{3FAF1F15-8237-344F-9A8B-800D7EBD3BD3}"/>
              </a:ext>
            </a:extLst>
          </p:cNvPr>
          <p:cNvPicPr>
            <a:picLocks noChangeAspect="1"/>
          </p:cNvPicPr>
          <p:nvPr/>
        </p:nvPicPr>
        <p:blipFill rotWithShape="1">
          <a:blip r:embed="rId3"/>
          <a:srcRect/>
          <a:stretch/>
        </p:blipFill>
        <p:spPr>
          <a:xfrm>
            <a:off x="4180643" y="-153430"/>
            <a:ext cx="8286130" cy="1087033"/>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520084" y="180922"/>
            <a:ext cx="3806374" cy="670430"/>
          </a:xfrm>
          <a:prstGeom prst="frame">
            <a:avLst>
              <a:gd name="adj1" fmla="val 928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1">
                  <a:lumMod val="75000"/>
                </a:schemeClr>
              </a:solidFill>
              <a:highlight>
                <a:srgbClr val="FFFF00"/>
              </a:highlight>
            </a:endParaRPr>
          </a:p>
        </p:txBody>
      </p:sp>
      <p:sp>
        <p:nvSpPr>
          <p:cNvPr id="2" name="Segnaposto numero diapositiva 1">
            <a:extLst>
              <a:ext uri="{FF2B5EF4-FFF2-40B4-BE49-F238E27FC236}">
                <a16:creationId xmlns:a16="http://schemas.microsoft.com/office/drawing/2014/main" id="{5410AB59-69AF-AD40-9401-BA13A1C257C1}"/>
              </a:ext>
            </a:extLst>
          </p:cNvPr>
          <p:cNvSpPr>
            <a:spLocks noGrp="1"/>
          </p:cNvSpPr>
          <p:nvPr>
            <p:ph type="sldNum" sz="quarter" idx="12"/>
          </p:nvPr>
        </p:nvSpPr>
        <p:spPr/>
        <p:txBody>
          <a:bodyPr/>
          <a:lstStyle/>
          <a:p>
            <a:fld id="{DC37C2B9-A872-A944-AEE9-F3A7BF297768}" type="slidenum">
              <a:rPr lang="it-IT" smtClean="0"/>
              <a:t>3</a:t>
            </a:fld>
            <a:endParaRPr lang="it-IT"/>
          </a:p>
        </p:txBody>
      </p:sp>
      <p:sp>
        <p:nvSpPr>
          <p:cNvPr id="3" name="Segnaposto piè di pagina 2">
            <a:extLst>
              <a:ext uri="{FF2B5EF4-FFF2-40B4-BE49-F238E27FC236}">
                <a16:creationId xmlns:a16="http://schemas.microsoft.com/office/drawing/2014/main" id="{DDD24BAD-3056-B444-8749-229C0C2BD2B7}"/>
              </a:ext>
            </a:extLst>
          </p:cNvPr>
          <p:cNvSpPr>
            <a:spLocks noGrp="1"/>
          </p:cNvSpPr>
          <p:nvPr>
            <p:ph type="ftr" sz="quarter" idx="11"/>
          </p:nvPr>
        </p:nvSpPr>
        <p:spPr/>
        <p:txBody>
          <a:bodyPr/>
          <a:lstStyle/>
          <a:p>
            <a:r>
              <a:rPr lang="it-IT"/>
              <a:t>AMR - Baldisseri, Maiani, Ripamonti</a:t>
            </a:r>
          </a:p>
        </p:txBody>
      </p:sp>
      <p:sp>
        <p:nvSpPr>
          <p:cNvPr id="7" name="CasellaDiTesto 6">
            <a:extLst>
              <a:ext uri="{FF2B5EF4-FFF2-40B4-BE49-F238E27FC236}">
                <a16:creationId xmlns:a16="http://schemas.microsoft.com/office/drawing/2014/main" id="{F4350254-662B-2740-84A6-A66A41AC50D9}"/>
              </a:ext>
            </a:extLst>
          </p:cNvPr>
          <p:cNvSpPr txBox="1"/>
          <p:nvPr/>
        </p:nvSpPr>
        <p:spPr>
          <a:xfrm>
            <a:off x="800722" y="253245"/>
            <a:ext cx="4513652" cy="523220"/>
          </a:xfrm>
          <a:prstGeom prst="rect">
            <a:avLst/>
          </a:prstGeom>
          <a:noFill/>
        </p:spPr>
        <p:txBody>
          <a:bodyPr wrap="square" rtlCol="0">
            <a:spAutoFit/>
          </a:bodyPr>
          <a:lstStyle/>
          <a:p>
            <a:r>
              <a:rPr lang="it-IT" sz="2800">
                <a:latin typeface="Book Antiqua" panose="02040602050305030304" pitchFamily="18" charset="0"/>
              </a:rPr>
              <a:t>INTRODUCTION</a:t>
            </a:r>
          </a:p>
        </p:txBody>
      </p:sp>
      <p:sp>
        <p:nvSpPr>
          <p:cNvPr id="27" name="CasellaDiTesto 26">
            <a:extLst>
              <a:ext uri="{FF2B5EF4-FFF2-40B4-BE49-F238E27FC236}">
                <a16:creationId xmlns:a16="http://schemas.microsoft.com/office/drawing/2014/main" id="{A207BD85-4F06-E8B6-0433-5734DD08D1B5}"/>
              </a:ext>
            </a:extLst>
          </p:cNvPr>
          <p:cNvSpPr txBox="1"/>
          <p:nvPr/>
        </p:nvSpPr>
        <p:spPr>
          <a:xfrm>
            <a:off x="225687" y="1401829"/>
            <a:ext cx="4419491" cy="400110"/>
          </a:xfrm>
          <a:prstGeom prst="rect">
            <a:avLst/>
          </a:prstGeom>
          <a:noFill/>
        </p:spPr>
        <p:txBody>
          <a:bodyPr wrap="square" rtlCol="0">
            <a:spAutoFit/>
          </a:bodyPr>
          <a:lstStyle/>
          <a:p>
            <a:r>
              <a:rPr lang="en-US" sz="2000" b="1">
                <a:latin typeface="Book Antiqua" panose="02040602050305030304" pitchFamily="18" charset="0"/>
              </a:rPr>
              <a:t>Motivations</a:t>
            </a:r>
          </a:p>
        </p:txBody>
      </p:sp>
      <p:cxnSp>
        <p:nvCxnSpPr>
          <p:cNvPr id="33" name="Connettore 1 32">
            <a:extLst>
              <a:ext uri="{FF2B5EF4-FFF2-40B4-BE49-F238E27FC236}">
                <a16:creationId xmlns:a16="http://schemas.microsoft.com/office/drawing/2014/main" id="{89710F14-BA84-D78E-16BA-AAE1498E8379}"/>
              </a:ext>
            </a:extLst>
          </p:cNvPr>
          <p:cNvCxnSpPr>
            <a:cxnSpLocks/>
          </p:cNvCxnSpPr>
          <p:nvPr/>
        </p:nvCxnSpPr>
        <p:spPr>
          <a:xfrm>
            <a:off x="225687" y="1801939"/>
            <a:ext cx="371561"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CasellaDiTesto 5">
            <a:extLst>
              <a:ext uri="{FF2B5EF4-FFF2-40B4-BE49-F238E27FC236}">
                <a16:creationId xmlns:a16="http://schemas.microsoft.com/office/drawing/2014/main" id="{E19AECA4-6392-6947-8724-1C7A144D4E1F}"/>
              </a:ext>
            </a:extLst>
          </p:cNvPr>
          <p:cNvSpPr txBox="1"/>
          <p:nvPr/>
        </p:nvSpPr>
        <p:spPr>
          <a:xfrm>
            <a:off x="225687" y="1922302"/>
            <a:ext cx="11752888" cy="1077218"/>
          </a:xfrm>
          <a:prstGeom prst="rect">
            <a:avLst/>
          </a:prstGeom>
          <a:noFill/>
        </p:spPr>
        <p:txBody>
          <a:bodyPr wrap="square" rtlCol="0">
            <a:spAutoFit/>
          </a:bodyPr>
          <a:lstStyle/>
          <a:p>
            <a:r>
              <a:rPr lang="en-US" sz="1600">
                <a:latin typeface="Book Antiqua" panose="02040602050305030304" pitchFamily="18" charset="0"/>
              </a:rPr>
              <a:t>In presence of disturbances, the performance of MPC-based controllers typically deteriorates, possibly leading to constraint violation.</a:t>
            </a:r>
          </a:p>
          <a:p>
            <a:r>
              <a:rPr lang="en-US" sz="1600">
                <a:latin typeface="Book Antiqua" panose="02040602050305030304" pitchFamily="18" charset="0"/>
              </a:rPr>
              <a:t>In the case of humanoid gait generation, this can cause the loss of dynamic balance and internal instability with the subsequent fall of the robot. </a:t>
            </a:r>
          </a:p>
        </p:txBody>
      </p:sp>
      <p:sp>
        <p:nvSpPr>
          <p:cNvPr id="34" name="CasellaDiTesto 33">
            <a:extLst>
              <a:ext uri="{FF2B5EF4-FFF2-40B4-BE49-F238E27FC236}">
                <a16:creationId xmlns:a16="http://schemas.microsoft.com/office/drawing/2014/main" id="{C0B40F9A-EA65-DF03-0DDC-A0217094E45B}"/>
              </a:ext>
            </a:extLst>
          </p:cNvPr>
          <p:cNvSpPr txBox="1"/>
          <p:nvPr/>
        </p:nvSpPr>
        <p:spPr>
          <a:xfrm>
            <a:off x="225687" y="3358769"/>
            <a:ext cx="4419491" cy="400110"/>
          </a:xfrm>
          <a:prstGeom prst="rect">
            <a:avLst/>
          </a:prstGeom>
          <a:noFill/>
        </p:spPr>
        <p:txBody>
          <a:bodyPr wrap="square" rtlCol="0">
            <a:spAutoFit/>
          </a:bodyPr>
          <a:lstStyle/>
          <a:p>
            <a:r>
              <a:rPr lang="en-US" sz="2000" b="1">
                <a:latin typeface="Book Antiqua" panose="02040602050305030304" pitchFamily="18" charset="0"/>
              </a:rPr>
              <a:t>Objectives</a:t>
            </a:r>
          </a:p>
        </p:txBody>
      </p:sp>
      <p:cxnSp>
        <p:nvCxnSpPr>
          <p:cNvPr id="35" name="Connettore 1 34">
            <a:extLst>
              <a:ext uri="{FF2B5EF4-FFF2-40B4-BE49-F238E27FC236}">
                <a16:creationId xmlns:a16="http://schemas.microsoft.com/office/drawing/2014/main" id="{3B176A7C-72CE-6C33-5F30-BA1E2B51CDF5}"/>
              </a:ext>
            </a:extLst>
          </p:cNvPr>
          <p:cNvCxnSpPr>
            <a:cxnSpLocks/>
          </p:cNvCxnSpPr>
          <p:nvPr/>
        </p:nvCxnSpPr>
        <p:spPr>
          <a:xfrm>
            <a:off x="225687" y="3758879"/>
            <a:ext cx="371561"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CasellaDiTesto 35">
            <a:extLst>
              <a:ext uri="{FF2B5EF4-FFF2-40B4-BE49-F238E27FC236}">
                <a16:creationId xmlns:a16="http://schemas.microsoft.com/office/drawing/2014/main" id="{EAA24C4B-F68D-E984-CE70-31D70EB367ED}"/>
              </a:ext>
            </a:extLst>
          </p:cNvPr>
          <p:cNvSpPr txBox="1"/>
          <p:nvPr/>
        </p:nvSpPr>
        <p:spPr>
          <a:xfrm>
            <a:off x="225687" y="3909862"/>
            <a:ext cx="11752888" cy="1287019"/>
          </a:xfrm>
          <a:prstGeom prst="rect">
            <a:avLst/>
          </a:prstGeom>
          <a:noFill/>
        </p:spPr>
        <p:txBody>
          <a:bodyPr wrap="square" rtlCol="0">
            <a:spAutoFit/>
          </a:bodyPr>
          <a:lstStyle/>
          <a:p>
            <a:r>
              <a:rPr lang="en-GB" sz="1600">
                <a:latin typeface="Book Antiqua" panose="02040602050305030304" pitchFamily="18" charset="0"/>
              </a:rPr>
              <a:t>The objective of this project is to implement a Stochastic-MPC-based gait generation algorithm for humanoids which is able to guarantee robustness in presence of disturbances. </a:t>
            </a:r>
          </a:p>
          <a:p>
            <a:pPr marL="285750" indent="-285750">
              <a:lnSpc>
                <a:spcPct val="150000"/>
              </a:lnSpc>
              <a:buFont typeface="Arial" panose="020B0604020202020204" pitchFamily="34" charset="0"/>
              <a:buChar char="•"/>
            </a:pPr>
            <a:r>
              <a:rPr lang="en-GB" sz="1600">
                <a:latin typeface="Book Antiqua" panose="02040602050305030304" pitchFamily="18" charset="0"/>
              </a:rPr>
              <a:t>Such algorithm is compared with a Nominal MPC, a Tube-based Robust MPC [1] and a robust Internally Stable MPC [2].</a:t>
            </a:r>
          </a:p>
          <a:p>
            <a:pPr marL="285750" indent="-285750">
              <a:lnSpc>
                <a:spcPct val="150000"/>
              </a:lnSpc>
              <a:buFont typeface="Arial" panose="020B0604020202020204" pitchFamily="34" charset="0"/>
              <a:buChar char="•"/>
            </a:pPr>
            <a:r>
              <a:rPr lang="en-GB" sz="1600">
                <a:latin typeface="Book Antiqua" panose="02040602050305030304" pitchFamily="18" charset="0"/>
              </a:rPr>
              <a:t>The designed method is validated through simulations in </a:t>
            </a:r>
            <a:r>
              <a:rPr lang="en-GB" sz="1600" err="1">
                <a:latin typeface="Book Antiqua" panose="02040602050305030304" pitchFamily="18" charset="0"/>
              </a:rPr>
              <a:t>Matlab</a:t>
            </a:r>
            <a:r>
              <a:rPr lang="en-GB" sz="1600">
                <a:latin typeface="Book Antiqua" panose="02040602050305030304" pitchFamily="18" charset="0"/>
              </a:rPr>
              <a:t>.</a:t>
            </a:r>
          </a:p>
        </p:txBody>
      </p:sp>
    </p:spTree>
    <p:extLst>
      <p:ext uri="{BB962C8B-B14F-4D97-AF65-F5344CB8AC3E}">
        <p14:creationId xmlns:p14="http://schemas.microsoft.com/office/powerpoint/2010/main" val="3626697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818F3B4-0898-A74E-A7F3-6E40FCCD45AF}"/>
              </a:ext>
            </a:extLst>
          </p:cNvPr>
          <p:cNvPicPr>
            <a:picLocks noChangeAspect="1"/>
          </p:cNvPicPr>
          <p:nvPr/>
        </p:nvPicPr>
        <p:blipFill rotWithShape="1">
          <a:blip r:embed="rId2"/>
          <a:srcRect l="55426" r="26615" b="3046"/>
          <a:stretch/>
        </p:blipFill>
        <p:spPr>
          <a:xfrm>
            <a:off x="-578987" y="-176494"/>
            <a:ext cx="1069083" cy="1226227"/>
          </a:xfrm>
          <a:prstGeom prst="rect">
            <a:avLst/>
          </a:prstGeom>
        </p:spPr>
      </p:pic>
      <p:pic>
        <p:nvPicPr>
          <p:cNvPr id="6" name="Immagine 5">
            <a:extLst>
              <a:ext uri="{FF2B5EF4-FFF2-40B4-BE49-F238E27FC236}">
                <a16:creationId xmlns:a16="http://schemas.microsoft.com/office/drawing/2014/main" id="{BA067E7C-A58C-E34F-A71E-5EA8E6D68477}"/>
              </a:ext>
            </a:extLst>
          </p:cNvPr>
          <p:cNvPicPr>
            <a:picLocks noChangeAspect="1"/>
          </p:cNvPicPr>
          <p:nvPr/>
        </p:nvPicPr>
        <p:blipFill rotWithShape="1">
          <a:blip r:embed="rId2"/>
          <a:srcRect l="2211" r="1345" b="3046"/>
          <a:stretch/>
        </p:blipFill>
        <p:spPr>
          <a:xfrm>
            <a:off x="4310365" y="-154583"/>
            <a:ext cx="8330540" cy="1041571"/>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36127" y="194041"/>
            <a:ext cx="3952961" cy="673372"/>
          </a:xfrm>
          <a:prstGeom prst="frame">
            <a:avLst>
              <a:gd name="adj1" fmla="val 932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610600" y="6564168"/>
            <a:ext cx="2743200" cy="365125"/>
          </a:xfrm>
        </p:spPr>
        <p:txBody>
          <a:bodyPr/>
          <a:lstStyle/>
          <a:p>
            <a:fld id="{DC37C2B9-A872-A944-AEE9-F3A7BF297768}" type="slidenum">
              <a:rPr lang="it-IT" smtClean="0"/>
              <a:t>4</a:t>
            </a:fld>
            <a:endParaRPr lang="it-IT"/>
          </a:p>
        </p:txBody>
      </p:sp>
      <p:sp>
        <p:nvSpPr>
          <p:cNvPr id="34" name="Segnaposto piè di pagina 5">
            <a:extLst>
              <a:ext uri="{FF2B5EF4-FFF2-40B4-BE49-F238E27FC236}">
                <a16:creationId xmlns:a16="http://schemas.microsoft.com/office/drawing/2014/main" id="{09765679-4D2B-C84A-ACFD-D849236AE930}"/>
              </a:ext>
            </a:extLst>
          </p:cNvPr>
          <p:cNvSpPr>
            <a:spLocks noGrp="1"/>
          </p:cNvSpPr>
          <p:nvPr>
            <p:ph type="ftr" sz="quarter" idx="11"/>
          </p:nvPr>
        </p:nvSpPr>
        <p:spPr>
          <a:xfrm>
            <a:off x="4038600" y="6356350"/>
            <a:ext cx="4114800" cy="365125"/>
          </a:xfrm>
        </p:spPr>
        <p:txBody>
          <a:bodyPr/>
          <a:lstStyle/>
          <a:p>
            <a:r>
              <a:rPr lang="it-IT"/>
              <a:t>AMR - Baldisseri, Maiani, Ripamonti</a:t>
            </a:r>
          </a:p>
        </p:txBody>
      </p:sp>
      <p:sp>
        <p:nvSpPr>
          <p:cNvPr id="8" name="CasellaDiTesto 7">
            <a:extLst>
              <a:ext uri="{FF2B5EF4-FFF2-40B4-BE49-F238E27FC236}">
                <a16:creationId xmlns:a16="http://schemas.microsoft.com/office/drawing/2014/main" id="{B3EBA3A4-9791-875E-7009-778A9A5A6BA6}"/>
              </a:ext>
            </a:extLst>
          </p:cNvPr>
          <p:cNvSpPr txBox="1"/>
          <p:nvPr/>
        </p:nvSpPr>
        <p:spPr>
          <a:xfrm>
            <a:off x="631797" y="269117"/>
            <a:ext cx="4513652" cy="523220"/>
          </a:xfrm>
          <a:prstGeom prst="rect">
            <a:avLst/>
          </a:prstGeom>
          <a:noFill/>
        </p:spPr>
        <p:txBody>
          <a:bodyPr wrap="square" rtlCol="0">
            <a:spAutoFit/>
          </a:bodyPr>
          <a:lstStyle/>
          <a:p>
            <a:r>
              <a:rPr lang="it-IT" sz="2800">
                <a:latin typeface="Book Antiqua" panose="02040602050305030304" pitchFamily="18" charset="0"/>
              </a:rPr>
              <a:t>PHYSICAL MODEL</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C5821A1-28C8-1139-CA06-E458EA50FD65}"/>
                  </a:ext>
                </a:extLst>
              </p:cNvPr>
              <p:cNvSpPr txBox="1"/>
              <p:nvPr/>
            </p:nvSpPr>
            <p:spPr>
              <a:xfrm>
                <a:off x="186435" y="3557351"/>
                <a:ext cx="11752888" cy="1589346"/>
              </a:xfrm>
              <a:prstGeom prst="rect">
                <a:avLst/>
              </a:prstGeom>
              <a:noFill/>
            </p:spPr>
            <p:txBody>
              <a:bodyPr wrap="square" rtlCol="0">
                <a:spAutoFit/>
              </a:bodyPr>
              <a:lstStyle/>
              <a:p>
                <a:r>
                  <a:rPr lang="en-GB" sz="1600">
                    <a:latin typeface="Book Antiqua" panose="02040602050305030304" pitchFamily="18" charset="0"/>
                  </a:rPr>
                  <a:t>Assuming that motion takes place on flat horizontal ground with the CoM traveling at constant height, and neglecting angular momentum contributions around the CoM, it is obtained the simplified model known as Linear Inverted Pendulum, which, assuming that the robot walks maintaining a fixed orientation, has identical and decoupled x-axis and y-axis dynamics:</a:t>
                </a:r>
              </a:p>
              <a:p>
                <a:pPr>
                  <a:lnSpc>
                    <a:spcPct val="150000"/>
                  </a:lnSpc>
                </a:pPr>
                <a14:m>
                  <m:oMathPara xmlns:m="http://schemas.openxmlformats.org/officeDocument/2006/math">
                    <m:oMathParaPr>
                      <m:jc m:val="centerGroup"/>
                    </m:oMathParaPr>
                    <m:oMath xmlns:m="http://schemas.openxmlformats.org/officeDocument/2006/math">
                      <m:sSup>
                        <m:sSupPr>
                          <m:ctrlPr>
                            <a:rPr lang="en-GB" sz="1600" i="1" smtClean="0">
                              <a:latin typeface="Cambria Math" panose="02040503050406030204" pitchFamily="18" charset="0"/>
                            </a:rPr>
                          </m:ctrlPr>
                        </m:sSupPr>
                        <m:e>
                          <m:acc>
                            <m:accPr>
                              <m:chr m:val="̈"/>
                              <m:ctrlPr>
                                <a:rPr lang="en-GB" sz="1600" i="1" smtClean="0">
                                  <a:latin typeface="Cambria Math" panose="02040503050406030204" pitchFamily="18" charset="0"/>
                                </a:rPr>
                              </m:ctrlPr>
                            </m:accPr>
                            <m:e>
                              <m:r>
                                <a:rPr lang="it-IT" sz="1600" b="0" i="1" smtClean="0">
                                  <a:latin typeface="Cambria Math" panose="02040503050406030204" pitchFamily="18" charset="0"/>
                                </a:rPr>
                                <m:t>𝑐</m:t>
                              </m:r>
                            </m:e>
                          </m:acc>
                        </m:e>
                        <m:sup>
                          <m:r>
                            <a:rPr lang="it-IT" sz="1600" b="0" i="1" smtClean="0">
                              <a:latin typeface="Cambria Math" panose="02040503050406030204" pitchFamily="18" charset="0"/>
                            </a:rPr>
                            <m:t>𝑥</m:t>
                          </m:r>
                          <m:r>
                            <a:rPr lang="it-IT" sz="1600" b="0" i="1" smtClean="0">
                              <a:latin typeface="Cambria Math" panose="02040503050406030204" pitchFamily="18" charset="0"/>
                            </a:rPr>
                            <m:t>,</m:t>
                          </m:r>
                          <m:r>
                            <a:rPr lang="it-IT" sz="1600" b="0" i="1" smtClean="0">
                              <a:latin typeface="Cambria Math" panose="02040503050406030204" pitchFamily="18" charset="0"/>
                            </a:rPr>
                            <m:t>𝑦</m:t>
                          </m:r>
                        </m:sup>
                      </m:sSup>
                      <m:r>
                        <a:rPr lang="it-IT" sz="1600" b="0" i="1" smtClean="0">
                          <a:latin typeface="Cambria Math" panose="02040503050406030204" pitchFamily="18" charset="0"/>
                        </a:rPr>
                        <m:t>=</m:t>
                      </m:r>
                      <m:sSubSup>
                        <m:sSubSupPr>
                          <m:ctrlPr>
                            <a:rPr lang="it-IT" sz="1600" b="0" i="1" smtClean="0">
                              <a:latin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𝜔</m:t>
                          </m:r>
                        </m:e>
                        <m:sub>
                          <m:r>
                            <a:rPr lang="it-IT" sz="1600" b="0" i="1" smtClean="0">
                              <a:latin typeface="Cambria Math" panose="02040503050406030204" pitchFamily="18" charset="0"/>
                            </a:rPr>
                            <m:t>𝑛</m:t>
                          </m:r>
                        </m:sub>
                        <m:sup>
                          <m:r>
                            <a:rPr lang="it-IT" sz="1600" b="0" i="1" smtClean="0">
                              <a:latin typeface="Cambria Math" panose="02040503050406030204" pitchFamily="18" charset="0"/>
                            </a:rPr>
                            <m:t>2</m:t>
                          </m:r>
                        </m:sup>
                      </m:sSubSup>
                      <m:d>
                        <m:dPr>
                          <m:ctrlPr>
                            <a:rPr lang="it-IT" sz="1600" b="0" i="1" smtClean="0">
                              <a:latin typeface="Cambria Math" panose="02040503050406030204" pitchFamily="18" charset="0"/>
                            </a:rPr>
                          </m:ctrlPr>
                        </m:dPr>
                        <m:e>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𝑐</m:t>
                              </m:r>
                            </m:e>
                            <m:sup>
                              <m:r>
                                <a:rPr lang="it-IT" sz="1600" b="0" i="1" smtClean="0">
                                  <a:latin typeface="Cambria Math" panose="02040503050406030204" pitchFamily="18" charset="0"/>
                                </a:rPr>
                                <m:t>𝑥</m:t>
                              </m:r>
                              <m:r>
                                <a:rPr lang="it-IT" sz="1600" b="0" i="1" smtClean="0">
                                  <a:latin typeface="Cambria Math" panose="02040503050406030204" pitchFamily="18" charset="0"/>
                                </a:rPr>
                                <m:t>,</m:t>
                              </m:r>
                              <m:r>
                                <a:rPr lang="it-IT" sz="1600" b="0" i="1" smtClean="0">
                                  <a:latin typeface="Cambria Math" panose="02040503050406030204" pitchFamily="18" charset="0"/>
                                </a:rPr>
                                <m:t>𝑦</m:t>
                              </m:r>
                            </m:sup>
                          </m:sSup>
                          <m:r>
                            <a:rPr lang="it-IT" sz="1600" b="0" i="1" smtClean="0">
                              <a:latin typeface="Cambria Math" panose="02040503050406030204" pitchFamily="18" charset="0"/>
                            </a:rPr>
                            <m:t>−</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𝑧</m:t>
                              </m:r>
                            </m:e>
                            <m:sup>
                              <m:r>
                                <a:rPr lang="it-IT" sz="1600" b="0" i="1" smtClean="0">
                                  <a:latin typeface="Cambria Math" panose="02040503050406030204" pitchFamily="18" charset="0"/>
                                </a:rPr>
                                <m:t>𝑥</m:t>
                              </m:r>
                              <m:r>
                                <a:rPr lang="it-IT" sz="1600" b="0" i="1" smtClean="0">
                                  <a:latin typeface="Cambria Math" panose="02040503050406030204" pitchFamily="18" charset="0"/>
                                </a:rPr>
                                <m:t>,</m:t>
                              </m:r>
                              <m:r>
                                <a:rPr lang="it-IT" sz="1600" b="0" i="1" smtClean="0">
                                  <a:latin typeface="Cambria Math" panose="02040503050406030204" pitchFamily="18" charset="0"/>
                                </a:rPr>
                                <m:t>𝑦</m:t>
                              </m:r>
                            </m:sup>
                          </m:sSup>
                        </m:e>
                      </m:d>
                    </m:oMath>
                  </m:oMathPara>
                </a14:m>
                <a:endParaRPr lang="en-GB" sz="1600">
                  <a:latin typeface="Book Antiqua" panose="02040602050305030304" pitchFamily="18" charset="0"/>
                </a:endParaRPr>
              </a:p>
              <a:p>
                <a:pPr>
                  <a:lnSpc>
                    <a:spcPct val="150000"/>
                  </a:lnSpc>
                </a:pPr>
                <a:r>
                  <a:rPr lang="en-GB" sz="1600">
                    <a:latin typeface="Book Antiqua" panose="02040602050305030304" pitchFamily="18" charset="0"/>
                  </a:rPr>
                  <a:t>where: </a:t>
                </a:r>
              </a:p>
            </p:txBody>
          </p:sp>
        </mc:Choice>
        <mc:Fallback xmlns="">
          <p:sp>
            <p:nvSpPr>
              <p:cNvPr id="9" name="CasellaDiTesto 8">
                <a:extLst>
                  <a:ext uri="{FF2B5EF4-FFF2-40B4-BE49-F238E27FC236}">
                    <a16:creationId xmlns:a16="http://schemas.microsoft.com/office/drawing/2014/main" id="{1C5821A1-28C8-1139-CA06-E458EA50FD65}"/>
                  </a:ext>
                </a:extLst>
              </p:cNvPr>
              <p:cNvSpPr txBox="1">
                <a:spLocks noRot="1" noChangeAspect="1" noMove="1" noResize="1" noEditPoints="1" noAdjustHandles="1" noChangeArrowheads="1" noChangeShapeType="1" noTextEdit="1"/>
              </p:cNvSpPr>
              <p:nvPr/>
            </p:nvSpPr>
            <p:spPr>
              <a:xfrm>
                <a:off x="186435" y="3557351"/>
                <a:ext cx="11752888" cy="1589346"/>
              </a:xfrm>
              <a:prstGeom prst="rect">
                <a:avLst/>
              </a:prstGeom>
              <a:blipFill>
                <a:blip r:embed="rId3"/>
                <a:stretch>
                  <a:fillRect l="-311" t="-1154" b="-769"/>
                </a:stretch>
              </a:blipFill>
            </p:spPr>
            <p:txBody>
              <a:bodyPr/>
              <a:lstStyle/>
              <a:p>
                <a:r>
                  <a:rPr lang="en-US">
                    <a:noFill/>
                  </a:rPr>
                  <a:t> </a:t>
                </a:r>
              </a:p>
            </p:txBody>
          </p:sp>
        </mc:Fallback>
      </mc:AlternateContent>
      <p:sp>
        <p:nvSpPr>
          <p:cNvPr id="10" name="CasellaDiTesto 9">
            <a:extLst>
              <a:ext uri="{FF2B5EF4-FFF2-40B4-BE49-F238E27FC236}">
                <a16:creationId xmlns:a16="http://schemas.microsoft.com/office/drawing/2014/main" id="{55442686-B59F-53FF-BEA5-25483B8A0786}"/>
              </a:ext>
            </a:extLst>
          </p:cNvPr>
          <p:cNvSpPr txBox="1"/>
          <p:nvPr/>
        </p:nvSpPr>
        <p:spPr>
          <a:xfrm>
            <a:off x="219556" y="1200921"/>
            <a:ext cx="4419491" cy="400110"/>
          </a:xfrm>
          <a:prstGeom prst="rect">
            <a:avLst/>
          </a:prstGeom>
          <a:noFill/>
        </p:spPr>
        <p:txBody>
          <a:bodyPr wrap="square" rtlCol="0">
            <a:spAutoFit/>
          </a:bodyPr>
          <a:lstStyle/>
          <a:p>
            <a:r>
              <a:rPr lang="en-US" sz="2000" b="1">
                <a:latin typeface="Book Antiqua" panose="02040602050305030304" pitchFamily="18" charset="0"/>
              </a:rPr>
              <a:t>Zero Moment Point</a:t>
            </a:r>
          </a:p>
        </p:txBody>
      </p:sp>
      <p:cxnSp>
        <p:nvCxnSpPr>
          <p:cNvPr id="12" name="Connettore 1 11">
            <a:extLst>
              <a:ext uri="{FF2B5EF4-FFF2-40B4-BE49-F238E27FC236}">
                <a16:creationId xmlns:a16="http://schemas.microsoft.com/office/drawing/2014/main" id="{90CC5E2F-B142-62D5-82C5-80A2766E91E7}"/>
              </a:ext>
            </a:extLst>
          </p:cNvPr>
          <p:cNvCxnSpPr>
            <a:cxnSpLocks/>
          </p:cNvCxnSpPr>
          <p:nvPr/>
        </p:nvCxnSpPr>
        <p:spPr>
          <a:xfrm>
            <a:off x="186435" y="1603415"/>
            <a:ext cx="371561" cy="0"/>
          </a:xfrm>
          <a:prstGeom prst="line">
            <a:avLst/>
          </a:prstGeom>
          <a:ln>
            <a:solidFill>
              <a:srgbClr val="385623"/>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D9CB10D8-5AE9-3685-F5D0-73A4589B5824}"/>
                  </a:ext>
                </a:extLst>
              </p:cNvPr>
              <p:cNvSpPr txBox="1"/>
              <p:nvPr/>
            </p:nvSpPr>
            <p:spPr>
              <a:xfrm>
                <a:off x="1002236" y="4752586"/>
                <a:ext cx="5917326" cy="1332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it-IT" sz="1600" b="0" i="1" smtClean="0">
                        <a:latin typeface="Cambria Math" panose="02040503050406030204" pitchFamily="18" charset="0"/>
                      </a:rPr>
                      <m:t>𝑐</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ℝ</m:t>
                    </m:r>
                  </m:oMath>
                </a14:m>
                <a:r>
                  <a:rPr lang="en-US" sz="1600">
                    <a:latin typeface="Book Antiqua" panose="02040602050305030304" pitchFamily="18" charset="0"/>
                  </a:rPr>
                  <a:t> is the CoM position in the lateral directions of motion</a:t>
                </a:r>
                <a14:m>
                  <m:oMath xmlns:m="http://schemas.openxmlformats.org/officeDocument/2006/math">
                    <m:r>
                      <a:rPr lang="it-IT" sz="1600" b="0" i="1" smtClean="0">
                        <a:latin typeface="Cambria Math" panose="02040503050406030204" pitchFamily="18" charset="0"/>
                      </a:rPr>
                      <m:t>.</m:t>
                    </m:r>
                  </m:oMath>
                </a14:m>
                <a:endParaRPr lang="en-US" sz="1600">
                  <a:latin typeface="Book Antiqua" panose="02040602050305030304" pitchFamily="18" charset="0"/>
                </a:endParaRPr>
              </a:p>
              <a:p>
                <a:pPr marL="285750" indent="-285750">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𝜔</m:t>
                        </m:r>
                      </m:e>
                      <m:sub>
                        <m:r>
                          <a:rPr lang="it-IT" sz="1600" b="0" i="1" smtClean="0">
                            <a:latin typeface="Cambria Math" panose="02040503050406030204" pitchFamily="18" charset="0"/>
                          </a:rPr>
                          <m:t>𝑛</m:t>
                        </m:r>
                      </m:sub>
                    </m:sSub>
                    <m:r>
                      <a:rPr lang="it-IT" sz="1600" b="0" i="1" smtClean="0">
                        <a:latin typeface="Cambria Math" panose="02040503050406030204" pitchFamily="18" charset="0"/>
                      </a:rPr>
                      <m:t>=</m:t>
                    </m:r>
                    <m:rad>
                      <m:radPr>
                        <m:degHide m:val="on"/>
                        <m:ctrlPr>
                          <a:rPr lang="it-IT" sz="1600" b="0" i="1" smtClean="0">
                            <a:latin typeface="Cambria Math" panose="02040503050406030204" pitchFamily="18" charset="0"/>
                          </a:rPr>
                        </m:ctrlPr>
                      </m:radPr>
                      <m:deg/>
                      <m:e>
                        <m:f>
                          <m:fPr>
                            <m:ctrlPr>
                              <a:rPr lang="it-IT" sz="1600" b="0" i="1" smtClean="0">
                                <a:latin typeface="Cambria Math" panose="02040503050406030204" pitchFamily="18" charset="0"/>
                              </a:rPr>
                            </m:ctrlPr>
                          </m:fPr>
                          <m:num>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𝑔</m:t>
                                </m:r>
                              </m:e>
                              <m:sup>
                                <m:r>
                                  <a:rPr lang="it-IT" sz="1600" b="0" i="1" smtClean="0">
                                    <a:latin typeface="Cambria Math" panose="02040503050406030204" pitchFamily="18" charset="0"/>
                                  </a:rPr>
                                  <m:t>𝑧</m:t>
                                </m:r>
                              </m:sup>
                            </m:sSup>
                          </m:num>
                          <m:den>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𝑐</m:t>
                                </m:r>
                              </m:e>
                              <m:sup>
                                <m:r>
                                  <a:rPr lang="it-IT" sz="1600" b="0" i="1" smtClean="0">
                                    <a:latin typeface="Cambria Math" panose="02040503050406030204" pitchFamily="18" charset="0"/>
                                  </a:rPr>
                                  <m:t>𝑧</m:t>
                                </m:r>
                              </m:sup>
                            </m:sSup>
                          </m:den>
                        </m:f>
                      </m:e>
                    </m:rad>
                  </m:oMath>
                </a14:m>
                <a:r>
                  <a:rPr lang="en-US" sz="1600">
                    <a:latin typeface="Book Antiqua" panose="02040602050305030304" pitchFamily="18" charset="0"/>
                  </a:rPr>
                  <a:t> is the system’s natural frequency.</a:t>
                </a:r>
              </a:p>
              <a:p>
                <a:pPr marL="285750" indent="-285750">
                  <a:buFont typeface="Arial" panose="020B0604020202020204" pitchFamily="34" charset="0"/>
                  <a:buChar char="•"/>
                </a:pPr>
                <a14:m>
                  <m:oMath xmlns:m="http://schemas.openxmlformats.org/officeDocument/2006/math">
                    <m:r>
                      <a:rPr lang="it-IT" sz="1600" b="0" i="1" smtClean="0">
                        <a:latin typeface="Cambria Math" panose="02040503050406030204" pitchFamily="18" charset="0"/>
                        <a:ea typeface="Cambria Math" panose="02040503050406030204" pitchFamily="18" charset="0"/>
                      </a:rPr>
                      <m:t>𝑧</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ℝ</m:t>
                    </m:r>
                  </m:oMath>
                </a14:m>
                <a:r>
                  <a:rPr lang="en-US" sz="1600">
                    <a:latin typeface="Book Antiqua" panose="02040602050305030304" pitchFamily="18" charset="0"/>
                  </a:rPr>
                  <a:t> is the ZMP</a:t>
                </a:r>
                <a:endParaRPr lang="en-US" sz="1600">
                  <a:solidFill>
                    <a:srgbClr val="C00000"/>
                  </a:solidFill>
                  <a:latin typeface="Book Antiqua" panose="02040602050305030304" pitchFamily="18" charset="0"/>
                </a:endParaRPr>
              </a:p>
              <a:p>
                <a:pPr marL="285750" indent="-285750">
                  <a:buFont typeface="Arial" panose="020B0604020202020204" pitchFamily="34" charset="0"/>
                  <a:buChar char="•"/>
                </a:pPr>
                <a14:m>
                  <m:oMath xmlns:m="http://schemas.openxmlformats.org/officeDocument/2006/math">
                    <m:sSup>
                      <m:sSupPr>
                        <m:ctrlPr>
                          <a:rPr lang="it-IT" sz="1600" i="1">
                            <a:latin typeface="Cambria Math" panose="02040503050406030204" pitchFamily="18" charset="0"/>
                          </a:rPr>
                        </m:ctrlPr>
                      </m:sSupPr>
                      <m:e>
                        <m:r>
                          <a:rPr lang="it-IT" sz="1600" i="1">
                            <a:latin typeface="Cambria Math" panose="02040503050406030204" pitchFamily="18" charset="0"/>
                          </a:rPr>
                          <m:t>𝑔</m:t>
                        </m:r>
                      </m:e>
                      <m:sup>
                        <m:r>
                          <a:rPr lang="it-IT" sz="1600" i="1">
                            <a:latin typeface="Cambria Math" panose="02040503050406030204" pitchFamily="18" charset="0"/>
                          </a:rPr>
                          <m:t>𝑧</m:t>
                        </m:r>
                      </m:sup>
                    </m:sSup>
                  </m:oMath>
                </a14:m>
                <a:r>
                  <a:rPr lang="en-US" sz="1600">
                    <a:latin typeface="Book Antiqua" panose="02040602050305030304" pitchFamily="18" charset="0"/>
                  </a:rPr>
                  <a:t> is the norm of the gravity vector along </a:t>
                </a:r>
                <a14:m>
                  <m:oMath xmlns:m="http://schemas.openxmlformats.org/officeDocument/2006/math">
                    <m:r>
                      <a:rPr lang="it-IT" sz="1600" b="0" i="1" smtClean="0">
                        <a:latin typeface="Cambria Math" panose="02040503050406030204" pitchFamily="18" charset="0"/>
                      </a:rPr>
                      <m:t>𝑧</m:t>
                    </m:r>
                    <m:r>
                      <a:rPr lang="it-IT" sz="1600" b="0" i="1" smtClean="0">
                        <a:latin typeface="Cambria Math" panose="02040503050406030204" pitchFamily="18" charset="0"/>
                      </a:rPr>
                      <m:t>.</m:t>
                    </m:r>
                  </m:oMath>
                </a14:m>
                <a:endParaRPr lang="en-US" sz="1600">
                  <a:latin typeface="Book Antiqua" panose="02040602050305030304" pitchFamily="18" charset="0"/>
                </a:endParaRPr>
              </a:p>
            </p:txBody>
          </p:sp>
        </mc:Choice>
        <mc:Fallback xmlns="">
          <p:sp>
            <p:nvSpPr>
              <p:cNvPr id="5" name="CasellaDiTesto 4">
                <a:extLst>
                  <a:ext uri="{FF2B5EF4-FFF2-40B4-BE49-F238E27FC236}">
                    <a16:creationId xmlns:a16="http://schemas.microsoft.com/office/drawing/2014/main" id="{D9CB10D8-5AE9-3685-F5D0-73A4589B5824}"/>
                  </a:ext>
                </a:extLst>
              </p:cNvPr>
              <p:cNvSpPr txBox="1">
                <a:spLocks noRot="1" noChangeAspect="1" noMove="1" noResize="1" noEditPoints="1" noAdjustHandles="1" noChangeArrowheads="1" noChangeShapeType="1" noTextEdit="1"/>
              </p:cNvSpPr>
              <p:nvPr/>
            </p:nvSpPr>
            <p:spPr>
              <a:xfrm>
                <a:off x="1002236" y="4752586"/>
                <a:ext cx="5917326" cy="1332096"/>
              </a:xfrm>
              <a:prstGeom prst="rect">
                <a:avLst/>
              </a:prstGeom>
              <a:blipFill>
                <a:blip r:embed="rId4"/>
                <a:stretch>
                  <a:fillRect l="-412" t="-1376" b="-55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9EB8F00D-7FF9-0287-40D6-3B876734ABA8}"/>
                  </a:ext>
                </a:extLst>
              </p:cNvPr>
              <p:cNvSpPr txBox="1"/>
              <p:nvPr/>
            </p:nvSpPr>
            <p:spPr>
              <a:xfrm>
                <a:off x="76657" y="1752219"/>
                <a:ext cx="12115343" cy="1077218"/>
              </a:xfrm>
              <a:prstGeom prst="rect">
                <a:avLst/>
              </a:prstGeom>
              <a:noFill/>
            </p:spPr>
            <p:txBody>
              <a:bodyPr wrap="square" rtlCol="0">
                <a:spAutoFit/>
              </a:bodyPr>
              <a:lstStyle/>
              <a:p>
                <a:r>
                  <a:rPr lang="en-GB" sz="1600">
                    <a:latin typeface="Book Antiqua" panose="02040602050305030304" pitchFamily="18" charset="0"/>
                  </a:rPr>
                  <a:t>The gait generation is based on the Zero Moment Point </a:t>
                </a:r>
                <a14:m>
                  <m:oMath xmlns:m="http://schemas.openxmlformats.org/officeDocument/2006/math">
                    <m:r>
                      <a:rPr lang="en-GB" sz="1600" i="1">
                        <a:latin typeface="Cambria Math" panose="02040503050406030204" pitchFamily="18" charset="0"/>
                        <a:ea typeface="Cambria Math" panose="02040503050406030204" pitchFamily="18" charset="0"/>
                      </a:rPr>
                      <m:t>→</m:t>
                    </m:r>
                  </m:oMath>
                </a14:m>
                <a:r>
                  <a:rPr lang="en-GB" sz="1600">
                    <a:latin typeface="Book Antiqua" panose="02040602050305030304" pitchFamily="18" charset="0"/>
                  </a:rPr>
                  <a:t> Point on the ground for which the horizontal component of the moment of the ground reaction forces becomes zero.</a:t>
                </a:r>
              </a:p>
              <a:p>
                <a:pPr marL="285750" indent="-285750">
                  <a:buFont typeface="Arial" panose="020B0604020202020204" pitchFamily="34" charset="0"/>
                  <a:buChar char="•"/>
                </a:pPr>
                <a:r>
                  <a:rPr lang="en-GB" sz="1600">
                    <a:latin typeface="Book Antiqua" panose="02040602050305030304" pitchFamily="18" charset="0"/>
                  </a:rPr>
                  <a:t>It ensures dynamic balance if kept inside the support polygon of the robot.</a:t>
                </a:r>
              </a:p>
              <a:p>
                <a:pPr marL="285750" indent="-285750">
                  <a:buFont typeface="Arial" panose="020B0604020202020204" pitchFamily="34" charset="0"/>
                  <a:buChar char="•"/>
                </a:pPr>
                <a:r>
                  <a:rPr lang="en-GB" sz="1600">
                    <a:latin typeface="Book Antiqua" panose="02040602050305030304" pitchFamily="18" charset="0"/>
                  </a:rPr>
                  <a:t>It can be indirectly controlled by generating an appropriate </a:t>
                </a:r>
                <a:r>
                  <a:rPr lang="en-GB" sz="1600" err="1">
                    <a:latin typeface="Book Antiqua" panose="02040602050305030304" pitchFamily="18" charset="0"/>
                  </a:rPr>
                  <a:t>Center</a:t>
                </a:r>
                <a:r>
                  <a:rPr lang="en-GB" sz="1600">
                    <a:latin typeface="Book Antiqua" panose="02040602050305030304" pitchFamily="18" charset="0"/>
                  </a:rPr>
                  <a:t> of Mass trajectory, which is then kinematically tracked.</a:t>
                </a:r>
              </a:p>
            </p:txBody>
          </p:sp>
        </mc:Choice>
        <mc:Fallback xmlns="">
          <p:sp>
            <p:nvSpPr>
              <p:cNvPr id="13" name="CasellaDiTesto 12">
                <a:extLst>
                  <a:ext uri="{FF2B5EF4-FFF2-40B4-BE49-F238E27FC236}">
                    <a16:creationId xmlns:a16="http://schemas.microsoft.com/office/drawing/2014/main" id="{9EB8F00D-7FF9-0287-40D6-3B876734ABA8}"/>
                  </a:ext>
                </a:extLst>
              </p:cNvPr>
              <p:cNvSpPr txBox="1">
                <a:spLocks noRot="1" noChangeAspect="1" noMove="1" noResize="1" noEditPoints="1" noAdjustHandles="1" noChangeArrowheads="1" noChangeShapeType="1" noTextEdit="1"/>
              </p:cNvSpPr>
              <p:nvPr/>
            </p:nvSpPr>
            <p:spPr>
              <a:xfrm>
                <a:off x="76657" y="1752219"/>
                <a:ext cx="12115343" cy="1077218"/>
              </a:xfrm>
              <a:prstGeom prst="rect">
                <a:avLst/>
              </a:prstGeom>
              <a:blipFill>
                <a:blip r:embed="rId5"/>
                <a:stretch>
                  <a:fillRect l="-302" t="-1695" r="-604" b="-6215"/>
                </a:stretch>
              </a:blipFill>
            </p:spPr>
            <p:txBody>
              <a:bodyPr/>
              <a:lstStyle/>
              <a:p>
                <a:r>
                  <a:rPr lang="en-US">
                    <a:noFill/>
                  </a:rPr>
                  <a:t> </a:t>
                </a:r>
              </a:p>
            </p:txBody>
          </p:sp>
        </mc:Fallback>
      </mc:AlternateContent>
      <p:sp>
        <p:nvSpPr>
          <p:cNvPr id="15" name="CasellaDiTesto 14">
            <a:extLst>
              <a:ext uri="{FF2B5EF4-FFF2-40B4-BE49-F238E27FC236}">
                <a16:creationId xmlns:a16="http://schemas.microsoft.com/office/drawing/2014/main" id="{D806D69A-62DC-E1AB-A873-5F82632DEAD4}"/>
              </a:ext>
            </a:extLst>
          </p:cNvPr>
          <p:cNvSpPr txBox="1"/>
          <p:nvPr/>
        </p:nvSpPr>
        <p:spPr>
          <a:xfrm>
            <a:off x="219556" y="3028890"/>
            <a:ext cx="4419491" cy="400110"/>
          </a:xfrm>
          <a:prstGeom prst="rect">
            <a:avLst/>
          </a:prstGeom>
          <a:noFill/>
        </p:spPr>
        <p:txBody>
          <a:bodyPr wrap="square" rtlCol="0">
            <a:spAutoFit/>
          </a:bodyPr>
          <a:lstStyle/>
          <a:p>
            <a:r>
              <a:rPr lang="en-US" sz="2000" b="1">
                <a:latin typeface="Book Antiqua" panose="02040602050305030304" pitchFamily="18" charset="0"/>
              </a:rPr>
              <a:t>Dynamic model</a:t>
            </a:r>
          </a:p>
        </p:txBody>
      </p:sp>
      <p:cxnSp>
        <p:nvCxnSpPr>
          <p:cNvPr id="16" name="Connettore 1 15">
            <a:extLst>
              <a:ext uri="{FF2B5EF4-FFF2-40B4-BE49-F238E27FC236}">
                <a16:creationId xmlns:a16="http://schemas.microsoft.com/office/drawing/2014/main" id="{EFF656C0-E6F7-A37C-0104-98ACE4F3FDE2}"/>
              </a:ext>
            </a:extLst>
          </p:cNvPr>
          <p:cNvCxnSpPr>
            <a:cxnSpLocks/>
          </p:cNvCxnSpPr>
          <p:nvPr/>
        </p:nvCxnSpPr>
        <p:spPr>
          <a:xfrm>
            <a:off x="186435" y="3431384"/>
            <a:ext cx="371561" cy="0"/>
          </a:xfrm>
          <a:prstGeom prst="line">
            <a:avLst/>
          </a:prstGeom>
          <a:ln>
            <a:solidFill>
              <a:srgbClr val="38562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905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818F3B4-0898-A74E-A7F3-6E40FCCD45AF}"/>
              </a:ext>
            </a:extLst>
          </p:cNvPr>
          <p:cNvPicPr>
            <a:picLocks noChangeAspect="1"/>
          </p:cNvPicPr>
          <p:nvPr/>
        </p:nvPicPr>
        <p:blipFill rotWithShape="1">
          <a:blip r:embed="rId2"/>
          <a:srcRect l="55426" r="26615" b="3046"/>
          <a:stretch/>
        </p:blipFill>
        <p:spPr>
          <a:xfrm>
            <a:off x="-578987" y="-176494"/>
            <a:ext cx="1069083" cy="1226227"/>
          </a:xfrm>
          <a:prstGeom prst="rect">
            <a:avLst/>
          </a:prstGeom>
        </p:spPr>
      </p:pic>
      <p:pic>
        <p:nvPicPr>
          <p:cNvPr id="6" name="Immagine 5">
            <a:extLst>
              <a:ext uri="{FF2B5EF4-FFF2-40B4-BE49-F238E27FC236}">
                <a16:creationId xmlns:a16="http://schemas.microsoft.com/office/drawing/2014/main" id="{BA067E7C-A58C-E34F-A71E-5EA8E6D68477}"/>
              </a:ext>
            </a:extLst>
          </p:cNvPr>
          <p:cNvPicPr>
            <a:picLocks noChangeAspect="1"/>
          </p:cNvPicPr>
          <p:nvPr/>
        </p:nvPicPr>
        <p:blipFill rotWithShape="1">
          <a:blip r:embed="rId2"/>
          <a:srcRect l="2211" r="1345" b="3046"/>
          <a:stretch/>
        </p:blipFill>
        <p:spPr>
          <a:xfrm>
            <a:off x="4310365" y="-154583"/>
            <a:ext cx="8330540" cy="1041571"/>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36127" y="194041"/>
            <a:ext cx="3952961" cy="673372"/>
          </a:xfrm>
          <a:prstGeom prst="frame">
            <a:avLst>
              <a:gd name="adj1" fmla="val 932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1" name="Segnaposto numero diapositiva 10">
            <a:extLst>
              <a:ext uri="{FF2B5EF4-FFF2-40B4-BE49-F238E27FC236}">
                <a16:creationId xmlns:a16="http://schemas.microsoft.com/office/drawing/2014/main" id="{28EBE911-980C-9F4B-845D-5E48474143F2}"/>
              </a:ext>
            </a:extLst>
          </p:cNvPr>
          <p:cNvSpPr>
            <a:spLocks noGrp="1"/>
          </p:cNvSpPr>
          <p:nvPr>
            <p:ph type="sldNum" sz="quarter" idx="12"/>
          </p:nvPr>
        </p:nvSpPr>
        <p:spPr>
          <a:xfrm>
            <a:off x="8610600" y="6564168"/>
            <a:ext cx="2743200" cy="365125"/>
          </a:xfrm>
        </p:spPr>
        <p:txBody>
          <a:bodyPr/>
          <a:lstStyle/>
          <a:p>
            <a:fld id="{DC37C2B9-A872-A944-AEE9-F3A7BF297768}" type="slidenum">
              <a:rPr lang="it-IT" smtClean="0"/>
              <a:t>5</a:t>
            </a:fld>
            <a:endParaRPr lang="it-IT"/>
          </a:p>
        </p:txBody>
      </p:sp>
      <p:sp>
        <p:nvSpPr>
          <p:cNvPr id="34" name="Segnaposto piè di pagina 5">
            <a:extLst>
              <a:ext uri="{FF2B5EF4-FFF2-40B4-BE49-F238E27FC236}">
                <a16:creationId xmlns:a16="http://schemas.microsoft.com/office/drawing/2014/main" id="{09765679-4D2B-C84A-ACFD-D849236AE930}"/>
              </a:ext>
            </a:extLst>
          </p:cNvPr>
          <p:cNvSpPr>
            <a:spLocks noGrp="1"/>
          </p:cNvSpPr>
          <p:nvPr>
            <p:ph type="ftr" sz="quarter" idx="11"/>
          </p:nvPr>
        </p:nvSpPr>
        <p:spPr>
          <a:xfrm>
            <a:off x="4038600" y="6356350"/>
            <a:ext cx="4114800" cy="365125"/>
          </a:xfrm>
        </p:spPr>
        <p:txBody>
          <a:bodyPr/>
          <a:lstStyle/>
          <a:p>
            <a:r>
              <a:rPr lang="it-IT"/>
              <a:t>AMR - Baldisseri, Maiani, Ripamonti</a:t>
            </a:r>
          </a:p>
        </p:txBody>
      </p:sp>
      <p:sp>
        <p:nvSpPr>
          <p:cNvPr id="8" name="CasellaDiTesto 7">
            <a:extLst>
              <a:ext uri="{FF2B5EF4-FFF2-40B4-BE49-F238E27FC236}">
                <a16:creationId xmlns:a16="http://schemas.microsoft.com/office/drawing/2014/main" id="{B3EBA3A4-9791-875E-7009-778A9A5A6BA6}"/>
              </a:ext>
            </a:extLst>
          </p:cNvPr>
          <p:cNvSpPr txBox="1"/>
          <p:nvPr/>
        </p:nvSpPr>
        <p:spPr>
          <a:xfrm>
            <a:off x="631797" y="269117"/>
            <a:ext cx="4513652" cy="523220"/>
          </a:xfrm>
          <a:prstGeom prst="rect">
            <a:avLst/>
          </a:prstGeom>
          <a:noFill/>
        </p:spPr>
        <p:txBody>
          <a:bodyPr wrap="square" rtlCol="0">
            <a:spAutoFit/>
          </a:bodyPr>
          <a:lstStyle/>
          <a:p>
            <a:r>
              <a:rPr lang="it-IT" sz="2800">
                <a:latin typeface="Book Antiqua" panose="02040602050305030304" pitchFamily="18" charset="0"/>
              </a:rPr>
              <a:t>PHYSICAL MODEL</a:t>
            </a:r>
          </a:p>
        </p:txBody>
      </p:sp>
      <p:sp>
        <p:nvSpPr>
          <p:cNvPr id="10" name="CasellaDiTesto 9">
            <a:extLst>
              <a:ext uri="{FF2B5EF4-FFF2-40B4-BE49-F238E27FC236}">
                <a16:creationId xmlns:a16="http://schemas.microsoft.com/office/drawing/2014/main" id="{55442686-B59F-53FF-BEA5-25483B8A0786}"/>
              </a:ext>
            </a:extLst>
          </p:cNvPr>
          <p:cNvSpPr txBox="1"/>
          <p:nvPr/>
        </p:nvSpPr>
        <p:spPr>
          <a:xfrm>
            <a:off x="219556" y="1143240"/>
            <a:ext cx="4419491" cy="400110"/>
          </a:xfrm>
          <a:prstGeom prst="rect">
            <a:avLst/>
          </a:prstGeom>
          <a:noFill/>
        </p:spPr>
        <p:txBody>
          <a:bodyPr wrap="square" rtlCol="0">
            <a:spAutoFit/>
          </a:bodyPr>
          <a:lstStyle/>
          <a:p>
            <a:r>
              <a:rPr lang="en-US" sz="2000" b="1">
                <a:latin typeface="Book Antiqua" panose="02040602050305030304" pitchFamily="18" charset="0"/>
              </a:rPr>
              <a:t>ZMP as a virtual control signal</a:t>
            </a:r>
          </a:p>
        </p:txBody>
      </p:sp>
      <p:cxnSp>
        <p:nvCxnSpPr>
          <p:cNvPr id="12" name="Connettore 1 11">
            <a:extLst>
              <a:ext uri="{FF2B5EF4-FFF2-40B4-BE49-F238E27FC236}">
                <a16:creationId xmlns:a16="http://schemas.microsoft.com/office/drawing/2014/main" id="{90CC5E2F-B142-62D5-82C5-80A2766E91E7}"/>
              </a:ext>
            </a:extLst>
          </p:cNvPr>
          <p:cNvCxnSpPr>
            <a:cxnSpLocks/>
          </p:cNvCxnSpPr>
          <p:nvPr/>
        </p:nvCxnSpPr>
        <p:spPr>
          <a:xfrm>
            <a:off x="186435" y="1545734"/>
            <a:ext cx="371561" cy="0"/>
          </a:xfrm>
          <a:prstGeom prst="line">
            <a:avLst/>
          </a:prstGeom>
          <a:ln>
            <a:solidFill>
              <a:srgbClr val="385623"/>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9EB8F00D-7FF9-0287-40D6-3B876734ABA8}"/>
                  </a:ext>
                </a:extLst>
              </p:cNvPr>
              <p:cNvSpPr txBox="1"/>
              <p:nvPr/>
            </p:nvSpPr>
            <p:spPr>
              <a:xfrm>
                <a:off x="372215" y="1722310"/>
                <a:ext cx="11434975" cy="3680046"/>
              </a:xfrm>
              <a:prstGeom prst="rect">
                <a:avLst/>
              </a:prstGeom>
              <a:noFill/>
            </p:spPr>
            <p:txBody>
              <a:bodyPr wrap="square" rtlCol="0">
                <a:spAutoFit/>
              </a:bodyPr>
              <a:lstStyle/>
              <a:p>
                <a:pPr marL="285750" indent="-285750">
                  <a:buFont typeface="Arial" panose="020B0604020202020204" pitchFamily="34" charset="0"/>
                  <a:buChar char="•"/>
                </a:pPr>
                <a:r>
                  <a:rPr lang="en-IE" sz="1600">
                    <a:latin typeface="Book Antiqua" panose="02040602050305030304" pitchFamily="18" charset="0"/>
                  </a:rPr>
                  <a:t>The optimization problem that is solved by the MPC framework aims at producing the desired ZMP position which will guarantee dynamic balance for the robot.</a:t>
                </a:r>
              </a:p>
              <a:p>
                <a:pPr marL="285750" indent="-285750">
                  <a:buFont typeface="Arial" panose="020B0604020202020204" pitchFamily="34" charset="0"/>
                  <a:buChar char="•"/>
                </a:pPr>
                <a:endParaRPr lang="en-IE" sz="1600">
                  <a:latin typeface="Book Antiqua" panose="02040602050305030304" pitchFamily="18" charset="0"/>
                </a:endParaRPr>
              </a:p>
              <a:p>
                <a:pPr marL="285750" indent="-285750">
                  <a:buFont typeface="Arial" panose="020B0604020202020204" pitchFamily="34" charset="0"/>
                  <a:buChar char="•"/>
                </a:pPr>
                <a:r>
                  <a:rPr lang="en-IE" sz="1600">
                    <a:latin typeface="Book Antiqua" panose="02040602050305030304" pitchFamily="18" charset="0"/>
                  </a:rPr>
                  <a:t>Note that it is not possible to have direct control over the physical position of the ZMP: it is only possible to measure its position by force sensors under the feet of the robot.</a:t>
                </a:r>
              </a:p>
              <a:p>
                <a:pPr marL="285750" indent="-285750">
                  <a:buFont typeface="Arial" panose="020B0604020202020204" pitchFamily="34" charset="0"/>
                  <a:buChar char="•"/>
                </a:pPr>
                <a:endParaRPr lang="en-IE" sz="1600">
                  <a:latin typeface="Book Antiqua" panose="02040602050305030304" pitchFamily="18" charset="0"/>
                </a:endParaRPr>
              </a:p>
              <a:p>
                <a:pPr marL="285750" indent="-285750">
                  <a:buFont typeface="Arial" panose="020B0604020202020204" pitchFamily="34" charset="0"/>
                  <a:buChar char="•"/>
                </a:pPr>
                <a:r>
                  <a:rPr lang="en-IE" sz="1600">
                    <a:latin typeface="Book Antiqua" panose="02040602050305030304" pitchFamily="18" charset="0"/>
                  </a:rPr>
                  <a:t>Thus, the numeric signal obtained from the adequate Quadratic Programming problem is used in order to generate a desired trajectory for the </a:t>
                </a:r>
                <a:r>
                  <a:rPr lang="en-IE" sz="1600" err="1">
                    <a:latin typeface="Book Antiqua" panose="02040602050305030304" pitchFamily="18" charset="0"/>
                  </a:rPr>
                  <a:t>CoM</a:t>
                </a:r>
                <a:r>
                  <a:rPr lang="en-IE" sz="1600">
                    <a:latin typeface="Book Antiqua" panose="02040602050305030304" pitchFamily="18" charset="0"/>
                  </a:rPr>
                  <a:t> by integration of the discretized model of the system. Such reference represents the position that the </a:t>
                </a:r>
                <a:r>
                  <a:rPr lang="en-IE" sz="1600" err="1">
                    <a:latin typeface="Book Antiqua" panose="02040602050305030304" pitchFamily="18" charset="0"/>
                  </a:rPr>
                  <a:t>CoM</a:t>
                </a:r>
                <a:r>
                  <a:rPr lang="en-IE" sz="1600">
                    <a:latin typeface="Book Antiqua" panose="02040602050305030304" pitchFamily="18" charset="0"/>
                  </a:rPr>
                  <a:t> would acquire if the ZMP was exactly in the position computed by the QP.</a:t>
                </a:r>
              </a:p>
              <a:p>
                <a:pPr marL="285750" indent="-285750">
                  <a:buFont typeface="Arial" panose="020B0604020202020204" pitchFamily="34" charset="0"/>
                  <a:buChar char="•"/>
                </a:pPr>
                <a:endParaRPr lang="en-IE" sz="1600">
                  <a:latin typeface="Book Antiqua" panose="02040602050305030304" pitchFamily="18" charset="0"/>
                </a:endParaRPr>
              </a:p>
              <a:p>
                <a:pPr marL="285750" indent="-285750">
                  <a:buFont typeface="Arial" panose="020B0604020202020204" pitchFamily="34" charset="0"/>
                  <a:buChar char="•"/>
                </a:pPr>
                <a:r>
                  <a:rPr lang="en-IE" sz="1600">
                    <a:latin typeface="Book Antiqua" panose="02040602050305030304" pitchFamily="18" charset="0"/>
                  </a:rPr>
                  <a:t>The desired </a:t>
                </a:r>
                <a:r>
                  <a:rPr lang="en-IE" sz="1600" err="1">
                    <a:latin typeface="Book Antiqua" panose="02040602050305030304" pitchFamily="18" charset="0"/>
                  </a:rPr>
                  <a:t>CoM</a:t>
                </a:r>
                <a:r>
                  <a:rPr lang="en-IE" sz="1600">
                    <a:latin typeface="Book Antiqua" panose="02040602050305030304" pitchFamily="18" charset="0"/>
                  </a:rPr>
                  <a:t> reference is thus given to a kinematic controller together with the desired </a:t>
                </a:r>
                <a:r>
                  <a:rPr lang="en-IE" sz="1600" err="1">
                    <a:latin typeface="Book Antiqua" panose="02040602050305030304" pitchFamily="18" charset="0"/>
                  </a:rPr>
                  <a:t>swingfoot</a:t>
                </a:r>
                <a:r>
                  <a:rPr lang="en-IE" sz="1600">
                    <a:latin typeface="Book Antiqua" panose="02040602050305030304" pitchFamily="18" charset="0"/>
                  </a:rPr>
                  <a:t> motion:</a:t>
                </a:r>
              </a:p>
              <a:p>
                <a:pPr algn="ctr">
                  <a:lnSpc>
                    <a:spcPct val="150000"/>
                  </a:lnSpc>
                </a:pPr>
                <a14:m>
                  <m:oMathPara xmlns:m="http://schemas.openxmlformats.org/officeDocument/2006/math">
                    <m:oMathParaPr>
                      <m:jc m:val="center"/>
                    </m:oMathParaPr>
                    <m:oMath xmlns:m="http://schemas.openxmlformats.org/officeDocument/2006/math">
                      <m:acc>
                        <m:accPr>
                          <m:chr m:val="̇"/>
                          <m:ctrlPr>
                            <a:rPr lang="en-IE" sz="1600" i="1" smtClean="0">
                              <a:latin typeface="Cambria Math" panose="02040503050406030204" pitchFamily="18" charset="0"/>
                            </a:rPr>
                          </m:ctrlPr>
                        </m:accPr>
                        <m:e>
                          <m:r>
                            <a:rPr lang="it-IT" sz="1600" b="0" i="1" smtClean="0">
                              <a:latin typeface="Cambria Math" panose="02040503050406030204" pitchFamily="18" charset="0"/>
                            </a:rPr>
                            <m:t>𝑞</m:t>
                          </m:r>
                        </m:e>
                      </m:acc>
                      <m:r>
                        <a:rPr lang="it-IT" sz="1600" b="0" i="1" smtClean="0">
                          <a:latin typeface="Cambria Math" panose="02040503050406030204" pitchFamily="18" charset="0"/>
                        </a:rPr>
                        <m:t>=</m:t>
                      </m:r>
                      <m:sSubSup>
                        <m:sSubSupPr>
                          <m:ctrlPr>
                            <a:rPr lang="it-IT" sz="1600" b="0" i="1" smtClean="0">
                              <a:latin typeface="Cambria Math" panose="02040503050406030204" pitchFamily="18" charset="0"/>
                            </a:rPr>
                          </m:ctrlPr>
                        </m:sSubSupPr>
                        <m:e>
                          <m:r>
                            <a:rPr lang="it-IT" sz="1600" b="0" i="1" smtClean="0">
                              <a:latin typeface="Cambria Math" panose="02040503050406030204" pitchFamily="18" charset="0"/>
                            </a:rPr>
                            <m:t>𝐽</m:t>
                          </m:r>
                        </m:e>
                        <m:sub>
                          <m:r>
                            <a:rPr lang="it-IT" sz="1600" b="0" i="1" smtClean="0">
                              <a:latin typeface="Cambria Math" panose="02040503050406030204" pitchFamily="18" charset="0"/>
                            </a:rPr>
                            <m:t>𝐶𝑜𝑀</m:t>
                          </m:r>
                        </m:sub>
                        <m:sup>
                          <m:r>
                            <a:rPr lang="it-IT" sz="1600" b="0" i="1" smtClean="0">
                              <a:latin typeface="Cambria Math" panose="02040503050406030204" pitchFamily="18" charset="0"/>
                            </a:rPr>
                            <m:t>#</m:t>
                          </m:r>
                        </m:sup>
                      </m:sSubSup>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acc>
                                <m:accPr>
                                  <m:chr m:val="̇"/>
                                  <m:ctrlPr>
                                    <a:rPr lang="it-IT" sz="1600" b="0" i="1" smtClean="0">
                                      <a:latin typeface="Cambria Math" panose="02040503050406030204" pitchFamily="18" charset="0"/>
                                    </a:rPr>
                                  </m:ctrlPr>
                                </m:accPr>
                                <m:e>
                                  <m:r>
                                    <a:rPr lang="it-IT" sz="1600" b="0" i="1" smtClean="0">
                                      <a:latin typeface="Cambria Math" panose="02040503050406030204" pitchFamily="18" charset="0"/>
                                    </a:rPr>
                                    <m:t>𝑐</m:t>
                                  </m:r>
                                </m:e>
                              </m:acc>
                            </m:e>
                            <m:sub>
                              <m:r>
                                <a:rPr lang="it-IT" sz="1600" b="0" i="1" smtClean="0">
                                  <a:latin typeface="Cambria Math" panose="02040503050406030204" pitchFamily="18" charset="0"/>
                                </a:rPr>
                                <m:t>𝑑</m:t>
                              </m:r>
                            </m:sub>
                          </m:sSub>
                          <m:r>
                            <a:rPr lang="it-IT" sz="1600" b="0" i="1" smtClean="0">
                              <a:latin typeface="Cambria Math" panose="02040503050406030204" pitchFamily="18" charset="0"/>
                            </a:rPr>
                            <m:t>+</m:t>
                          </m:r>
                          <m:r>
                            <a:rPr lang="it-IT" sz="1600" b="0" i="1" smtClean="0">
                              <a:latin typeface="Cambria Math" panose="02040503050406030204" pitchFamily="18" charset="0"/>
                            </a:rPr>
                            <m:t>𝑘</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𝑑</m:t>
                              </m:r>
                            </m:sub>
                          </m:sSub>
                          <m:r>
                            <a:rPr lang="it-IT" sz="1600" b="0" i="1" smtClean="0">
                              <a:latin typeface="Cambria Math" panose="02040503050406030204" pitchFamily="18" charset="0"/>
                            </a:rPr>
                            <m:t>−</m:t>
                          </m:r>
                          <m:r>
                            <a:rPr lang="it-IT" sz="1600" b="0" i="1" smtClean="0">
                              <a:latin typeface="Cambria Math" panose="02040503050406030204" pitchFamily="18" charset="0"/>
                            </a:rPr>
                            <m:t>𝑐</m:t>
                          </m:r>
                          <m:r>
                            <a:rPr lang="it-IT" sz="1600" b="0" i="1" smtClean="0">
                              <a:latin typeface="Cambria Math" panose="02040503050406030204" pitchFamily="18" charset="0"/>
                            </a:rPr>
                            <m:t>)</m:t>
                          </m:r>
                        </m:e>
                      </m:d>
                    </m:oMath>
                  </m:oMathPara>
                </a14:m>
                <a:endParaRPr lang="it-IT" sz="1600" b="0">
                  <a:latin typeface="Book Antiqua" panose="02040602050305030304" pitchFamily="18" charset="0"/>
                </a:endParaRPr>
              </a:p>
              <a:p>
                <a:r>
                  <a:rPr lang="en-IE" sz="1600">
                    <a:latin typeface="Book Antiqua" panose="02040602050305030304" pitchFamily="18" charset="0"/>
                  </a:rPr>
                  <a:t>where:</a:t>
                </a:r>
              </a:p>
              <a:p>
                <a:endParaRPr lang="en-IE" sz="1600">
                  <a:latin typeface="Book Antiqua" panose="02040602050305030304" pitchFamily="18" charset="0"/>
                </a:endParaRPr>
              </a:p>
            </p:txBody>
          </p:sp>
        </mc:Choice>
        <mc:Fallback xmlns="">
          <p:sp>
            <p:nvSpPr>
              <p:cNvPr id="13" name="CasellaDiTesto 12">
                <a:extLst>
                  <a:ext uri="{FF2B5EF4-FFF2-40B4-BE49-F238E27FC236}">
                    <a16:creationId xmlns:a16="http://schemas.microsoft.com/office/drawing/2014/main" id="{9EB8F00D-7FF9-0287-40D6-3B876734ABA8}"/>
                  </a:ext>
                </a:extLst>
              </p:cNvPr>
              <p:cNvSpPr txBox="1">
                <a:spLocks noRot="1" noChangeAspect="1" noMove="1" noResize="1" noEditPoints="1" noAdjustHandles="1" noChangeArrowheads="1" noChangeShapeType="1" noTextEdit="1"/>
              </p:cNvSpPr>
              <p:nvPr/>
            </p:nvSpPr>
            <p:spPr>
              <a:xfrm>
                <a:off x="372215" y="1722310"/>
                <a:ext cx="11434975" cy="3680046"/>
              </a:xfrm>
              <a:prstGeom prst="rect">
                <a:avLst/>
              </a:prstGeom>
              <a:blipFill>
                <a:blip r:embed="rId3"/>
                <a:stretch>
                  <a:fillRect l="-267" t="-4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7AA8D786-4A91-BA36-AA9C-CAFE90C66D74}"/>
                  </a:ext>
                </a:extLst>
              </p:cNvPr>
              <p:cNvSpPr txBox="1"/>
              <p:nvPr/>
            </p:nvSpPr>
            <p:spPr>
              <a:xfrm>
                <a:off x="1074526" y="4812576"/>
                <a:ext cx="5330498" cy="842667"/>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𝑐</m:t>
                        </m:r>
                      </m:e>
                      <m:sub>
                        <m:r>
                          <a:rPr lang="it-IT" sz="1600" i="1">
                            <a:latin typeface="Cambria Math" panose="02040503050406030204" pitchFamily="18" charset="0"/>
                          </a:rPr>
                          <m:t>𝑑</m:t>
                        </m:r>
                      </m:sub>
                    </m:sSub>
                  </m:oMath>
                </a14:m>
                <a:r>
                  <a:rPr lang="en-US" sz="1600">
                    <a:latin typeface="Book Antiqua" panose="02040602050305030304" pitchFamily="18" charset="0"/>
                  </a:rPr>
                  <a:t> is the desired position of the CoM</a:t>
                </a:r>
              </a:p>
              <a:p>
                <a:pPr marL="285750" indent="-285750">
                  <a:buFont typeface="Arial" panose="020B0604020202020204" pitchFamily="34" charset="0"/>
                  <a:buChar char="•"/>
                </a:pPr>
                <a14:m>
                  <m:oMath xmlns:m="http://schemas.openxmlformats.org/officeDocument/2006/math">
                    <m:sSubSup>
                      <m:sSubSupPr>
                        <m:ctrlPr>
                          <a:rPr lang="it-IT" sz="1600" i="1" smtClean="0">
                            <a:solidFill>
                              <a:schemeClr val="tx1"/>
                            </a:solidFill>
                            <a:latin typeface="Cambria Math" panose="02040503050406030204" pitchFamily="18" charset="0"/>
                          </a:rPr>
                        </m:ctrlPr>
                      </m:sSubSupPr>
                      <m:e>
                        <m:r>
                          <a:rPr lang="it-IT" sz="1600" i="1">
                            <a:solidFill>
                              <a:schemeClr val="tx1"/>
                            </a:solidFill>
                            <a:latin typeface="Cambria Math" panose="02040503050406030204" pitchFamily="18" charset="0"/>
                          </a:rPr>
                          <m:t>𝐽</m:t>
                        </m:r>
                      </m:e>
                      <m:sub>
                        <m:r>
                          <a:rPr lang="it-IT" sz="1600" i="1">
                            <a:solidFill>
                              <a:schemeClr val="tx1"/>
                            </a:solidFill>
                            <a:latin typeface="Cambria Math" panose="02040503050406030204" pitchFamily="18" charset="0"/>
                          </a:rPr>
                          <m:t>𝐶𝑜𝑀</m:t>
                        </m:r>
                      </m:sub>
                      <m:sup>
                        <m:r>
                          <a:rPr lang="it-IT" sz="1600" i="1">
                            <a:solidFill>
                              <a:schemeClr val="tx1"/>
                            </a:solidFill>
                            <a:latin typeface="Cambria Math" panose="02040503050406030204" pitchFamily="18" charset="0"/>
                          </a:rPr>
                          <m:t>#</m:t>
                        </m:r>
                      </m:sup>
                    </m:sSubSup>
                  </m:oMath>
                </a14:m>
                <a:r>
                  <a:rPr lang="en-US" sz="1600">
                    <a:solidFill>
                      <a:schemeClr val="tx1"/>
                    </a:solidFill>
                    <a:latin typeface="Book Antiqua" panose="02040602050305030304" pitchFamily="18" charset="0"/>
                  </a:rPr>
                  <a:t> is the pseudoinverse of the Jacobian of the </a:t>
                </a:r>
                <a:r>
                  <a:rPr lang="en-US" sz="1600" err="1">
                    <a:solidFill>
                      <a:schemeClr val="tx1"/>
                    </a:solidFill>
                    <a:latin typeface="Book Antiqua" panose="02040602050305030304" pitchFamily="18" charset="0"/>
                  </a:rPr>
                  <a:t>CoM</a:t>
                </a:r>
                <a:endParaRPr lang="en-US" sz="1600">
                  <a:solidFill>
                    <a:schemeClr val="tx1"/>
                  </a:solidFill>
                  <a:latin typeface="Book Antiqua" panose="02040602050305030304" pitchFamily="18" charset="0"/>
                </a:endParaRPr>
              </a:p>
              <a:p>
                <a:pPr marL="285750" indent="-285750">
                  <a:buFont typeface="Arial" panose="020B0604020202020204" pitchFamily="34" charset="0"/>
                  <a:buChar char="•"/>
                </a:pPr>
                <a:endParaRPr lang="en-US" sz="1600">
                  <a:latin typeface="Book Antiqua" panose="02040602050305030304" pitchFamily="18" charset="0"/>
                </a:endParaRPr>
              </a:p>
            </p:txBody>
          </p:sp>
        </mc:Choice>
        <mc:Fallback xmlns="">
          <p:sp>
            <p:nvSpPr>
              <p:cNvPr id="17" name="CasellaDiTesto 16">
                <a:extLst>
                  <a:ext uri="{FF2B5EF4-FFF2-40B4-BE49-F238E27FC236}">
                    <a16:creationId xmlns:a16="http://schemas.microsoft.com/office/drawing/2014/main" id="{7AA8D786-4A91-BA36-AA9C-CAFE90C66D74}"/>
                  </a:ext>
                </a:extLst>
              </p:cNvPr>
              <p:cNvSpPr txBox="1">
                <a:spLocks noRot="1" noChangeAspect="1" noMove="1" noResize="1" noEditPoints="1" noAdjustHandles="1" noChangeArrowheads="1" noChangeShapeType="1" noTextEdit="1"/>
              </p:cNvSpPr>
              <p:nvPr/>
            </p:nvSpPr>
            <p:spPr>
              <a:xfrm>
                <a:off x="1074526" y="4812576"/>
                <a:ext cx="5330498" cy="842667"/>
              </a:xfrm>
              <a:prstGeom prst="rect">
                <a:avLst/>
              </a:prstGeom>
              <a:blipFill>
                <a:blip r:embed="rId4"/>
                <a:stretch>
                  <a:fillRect l="-457" t="-2158"/>
                </a:stretch>
              </a:blipFill>
            </p:spPr>
            <p:txBody>
              <a:bodyPr/>
              <a:lstStyle/>
              <a:p>
                <a:r>
                  <a:rPr lang="en-US">
                    <a:noFill/>
                  </a:rPr>
                  <a:t> </a:t>
                </a:r>
              </a:p>
            </p:txBody>
          </p:sp>
        </mc:Fallback>
      </mc:AlternateContent>
    </p:spTree>
    <p:extLst>
      <p:ext uri="{BB962C8B-B14F-4D97-AF65-F5344CB8AC3E}">
        <p14:creationId xmlns:p14="http://schemas.microsoft.com/office/powerpoint/2010/main" val="3499875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6</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p:sp>
        <p:nvSpPr>
          <p:cNvPr id="8" name="CasellaDiTesto 7">
            <a:extLst>
              <a:ext uri="{FF2B5EF4-FFF2-40B4-BE49-F238E27FC236}">
                <a16:creationId xmlns:a16="http://schemas.microsoft.com/office/drawing/2014/main" id="{EF974510-BAF4-4935-A6E1-418BC158CA7B}"/>
              </a:ext>
            </a:extLst>
          </p:cNvPr>
          <p:cNvSpPr txBox="1"/>
          <p:nvPr/>
        </p:nvSpPr>
        <p:spPr>
          <a:xfrm>
            <a:off x="219556" y="1143240"/>
            <a:ext cx="4419491" cy="400110"/>
          </a:xfrm>
          <a:prstGeom prst="rect">
            <a:avLst/>
          </a:prstGeom>
          <a:noFill/>
        </p:spPr>
        <p:txBody>
          <a:bodyPr wrap="square" rtlCol="0">
            <a:spAutoFit/>
          </a:bodyPr>
          <a:lstStyle/>
          <a:p>
            <a:r>
              <a:rPr lang="en-US" sz="2000" b="1">
                <a:latin typeface="Book Antiqua" panose="02040602050305030304" pitchFamily="18" charset="0"/>
              </a:rPr>
              <a:t>1 Nominal Model Predictive Control</a:t>
            </a:r>
          </a:p>
        </p:txBody>
      </p:sp>
      <p:cxnSp>
        <p:nvCxnSpPr>
          <p:cNvPr id="9" name="Connettore 1 8">
            <a:extLst>
              <a:ext uri="{FF2B5EF4-FFF2-40B4-BE49-F238E27FC236}">
                <a16:creationId xmlns:a16="http://schemas.microsoft.com/office/drawing/2014/main" id="{2D5F6C80-D119-F2B9-CD6F-8F7F4294989F}"/>
              </a:ext>
            </a:extLst>
          </p:cNvPr>
          <p:cNvCxnSpPr>
            <a:cxnSpLocks/>
          </p:cNvCxnSpPr>
          <p:nvPr/>
        </p:nvCxnSpPr>
        <p:spPr>
          <a:xfrm>
            <a:off x="186435" y="1545734"/>
            <a:ext cx="371561" cy="0"/>
          </a:xfrm>
          <a:prstGeom prst="line">
            <a:avLst/>
          </a:prstGeom>
          <a:ln>
            <a:solidFill>
              <a:srgbClr val="EC3324"/>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A9AE6B14-ED30-FFEA-F5B2-6B6DD441A84A}"/>
                  </a:ext>
                </a:extLst>
              </p:cNvPr>
              <p:cNvSpPr txBox="1"/>
              <p:nvPr/>
            </p:nvSpPr>
            <p:spPr>
              <a:xfrm>
                <a:off x="-753119" y="2878338"/>
                <a:ext cx="10510027" cy="1718804"/>
              </a:xfrm>
              <a:prstGeom prst="rect">
                <a:avLst/>
              </a:prstGeom>
              <a:noFill/>
            </p:spPr>
            <p:txBody>
              <a:bodyPr wrap="square" rtlCol="0">
                <a:spAutoFit/>
              </a:bodyPr>
              <a:lstStyle/>
              <a:p>
                <a:r>
                  <a:rPr lang="en-US" sz="1600"/>
                  <a:t>                                                                                                </a:t>
                </a:r>
                <a14:m>
                  <m:oMath xmlns:m="http://schemas.openxmlformats.org/officeDocument/2006/math">
                    <m:func>
                      <m:funcPr>
                        <m:ctrlPr>
                          <a:rPr lang="en-US" sz="1600" i="1" smtClean="0">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a:latin typeface="Cambria Math" panose="02040503050406030204" pitchFamily="18" charset="0"/>
                              </a:rPr>
                              <m:t>min</m:t>
                            </m:r>
                          </m:e>
                          <m:lim>
                            <m:r>
                              <a:rPr lang="it-IT" sz="1600" i="1">
                                <a:latin typeface="Cambria Math" panose="02040503050406030204" pitchFamily="18" charset="0"/>
                              </a:rPr>
                              <m:t>𝑣</m:t>
                            </m:r>
                          </m:lim>
                        </m:limLow>
                      </m:fName>
                      <m:e>
                        <m:d>
                          <m:dPr>
                            <m:begChr m:val="{"/>
                            <m:endChr m:val="}"/>
                            <m:ctrlPr>
                              <a:rPr lang="it-IT" sz="1600" i="1" smtClean="0">
                                <a:latin typeface="Cambria Math" panose="02040503050406030204" pitchFamily="18" charset="0"/>
                              </a:rPr>
                            </m:ctrlPr>
                          </m:dPr>
                          <m:e>
                            <m:nary>
                              <m:naryPr>
                                <m:chr m:val="∑"/>
                                <m:ctrlPr>
                                  <a:rPr lang="en-US" sz="1600" i="1" smtClean="0">
                                    <a:latin typeface="Cambria Math" panose="02040503050406030204" pitchFamily="18" charset="0"/>
                                    <a:ea typeface="Cambria Math" panose="02040503050406030204" pitchFamily="18" charset="0"/>
                                  </a:rPr>
                                </m:ctrlPr>
                              </m:naryPr>
                              <m:sub>
                                <m:r>
                                  <m:rPr>
                                    <m:brk m:alnAt="23"/>
                                  </m:rP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=0</m:t>
                                </m:r>
                              </m:sub>
                              <m:sup>
                                <m:r>
                                  <a:rPr lang="it-IT" sz="1600" i="1">
                                    <a:latin typeface="Cambria Math" panose="02040503050406030204" pitchFamily="18" charset="0"/>
                                    <a:ea typeface="Cambria Math" panose="02040503050406030204" pitchFamily="18" charset="0"/>
                                  </a:rPr>
                                  <m:t>𝑁</m:t>
                                </m:r>
                                <m:r>
                                  <a:rPr lang="it-IT" sz="1600" i="1">
                                    <a:latin typeface="Cambria Math" panose="02040503050406030204" pitchFamily="18" charset="0"/>
                                    <a:ea typeface="Cambria Math" panose="02040503050406030204" pitchFamily="18" charset="0"/>
                                  </a:rPr>
                                  <m:t>−1</m:t>
                                </m:r>
                              </m:sup>
                              <m:e>
                                <m:r>
                                  <a:rPr lang="en-US" sz="1600" i="1">
                                    <a:latin typeface="Cambria Math" panose="02040503050406030204" pitchFamily="18" charset="0"/>
                                    <a:ea typeface="Cambria Math" panose="02040503050406030204" pitchFamily="18" charset="0"/>
                                  </a:rPr>
                                  <m:t>𝛼</m:t>
                                </m:r>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sSubSup>
                                          <m:sSubSupPr>
                                            <m:ctrlPr>
                                              <a:rPr lang="en-US" sz="1600" i="1">
                                                <a:latin typeface="Cambria Math" panose="02040503050406030204" pitchFamily="18" charset="0"/>
                                                <a:ea typeface="Cambria Math" panose="02040503050406030204" pitchFamily="18" charset="0"/>
                                              </a:rPr>
                                            </m:ctrlPr>
                                          </m:sSubSupPr>
                                          <m:e>
                                            <m:acc>
                                              <m:accPr>
                                                <m:chr m:val="̇"/>
                                                <m:ctrlPr>
                                                  <a:rPr lang="en-US" sz="1600" i="1">
                                                    <a:latin typeface="Cambria Math" panose="02040503050406030204" pitchFamily="18" charset="0"/>
                                                    <a:ea typeface="Cambria Math" panose="02040503050406030204" pitchFamily="18" charset="0"/>
                                                  </a:rPr>
                                                </m:ctrlPr>
                                              </m:accPr>
                                              <m:e>
                                                <m:r>
                                                  <a:rPr lang="it-IT" sz="1600" i="1">
                                                    <a:latin typeface="Cambria Math" panose="02040503050406030204" pitchFamily="18" charset="0"/>
                                                    <a:ea typeface="Cambria Math" panose="02040503050406030204" pitchFamily="18" charset="0"/>
                                                  </a:rPr>
                                                  <m:t>𝑐</m:t>
                                                </m:r>
                                              </m:e>
                                            </m:acc>
                                          </m:e>
                                          <m:sub>
                                            <m:r>
                                              <a:rPr lang="it-IT" sz="1600" i="1">
                                                <a:latin typeface="Cambria Math" panose="02040503050406030204" pitchFamily="18" charset="0"/>
                                                <a:ea typeface="Cambria Math" panose="02040503050406030204" pitchFamily="18" charset="0"/>
                                              </a:rPr>
                                              <m:t>𝑡</m:t>
                                            </m:r>
                                          </m:sub>
                                          <m:sup>
                                            <m:r>
                                              <a:rPr lang="it-IT" sz="1600" i="1">
                                                <a:latin typeface="Cambria Math" panose="02040503050406030204" pitchFamily="18" charset="0"/>
                                                <a:ea typeface="Cambria Math" panose="02040503050406030204" pitchFamily="18" charset="0"/>
                                              </a:rPr>
                                              <m:t>𝑑</m:t>
                                            </m:r>
                                          </m:sup>
                                        </m:sSubSup>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acc>
                                              <m:accPr>
                                                <m:chr m:val="̇"/>
                                                <m:ctrlPr>
                                                  <a:rPr lang="it-IT" sz="1600" i="1">
                                                    <a:latin typeface="Cambria Math" panose="02040503050406030204" pitchFamily="18" charset="0"/>
                                                    <a:ea typeface="Cambria Math" panose="02040503050406030204" pitchFamily="18" charset="0"/>
                                                  </a:rPr>
                                                </m:ctrlPr>
                                              </m:accPr>
                                              <m:e>
                                                <m:r>
                                                  <a:rPr lang="it-IT" sz="1600" i="1">
                                                    <a:latin typeface="Cambria Math" panose="02040503050406030204" pitchFamily="18" charset="0"/>
                                                    <a:ea typeface="Cambria Math" panose="02040503050406030204" pitchFamily="18" charset="0"/>
                                                  </a:rPr>
                                                  <m:t>𝑐</m:t>
                                                </m:r>
                                              </m:e>
                                            </m:acc>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e>
                                    </m:d>
                                  </m:e>
                                  <m:sup>
                                    <m:r>
                                      <a:rPr lang="it-IT" sz="1600" i="1">
                                        <a:latin typeface="Cambria Math" panose="02040503050406030204" pitchFamily="18" charset="0"/>
                                        <a:ea typeface="Cambria Math" panose="02040503050406030204" pitchFamily="18" charset="0"/>
                                      </a:rPr>
                                      <m:t>2</m:t>
                                    </m:r>
                                  </m:sup>
                                </m:sSup>
                                <m:r>
                                  <a:rPr lang="it-IT" sz="1600" i="1">
                                    <a:latin typeface="Cambria Math" panose="02040503050406030204" pitchFamily="18" charset="0"/>
                                    <a:ea typeface="Cambria Math" panose="02040503050406030204" pitchFamily="18" charset="0"/>
                                  </a:rPr>
                                  <m:t>+</m:t>
                                </m:r>
                                <m:sSup>
                                  <m:sSupPr>
                                    <m:ctrlPr>
                                      <a:rPr lang="it-IT" sz="1600" i="1" smtClean="0">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𝛽</m:t>
                                    </m:r>
                                    <m:d>
                                      <m:dPr>
                                        <m:ctrlPr>
                                          <a:rPr lang="it-IT" sz="1600" i="1">
                                            <a:latin typeface="Cambria Math" panose="02040503050406030204" pitchFamily="18" charset="0"/>
                                            <a:ea typeface="Cambria Math" panose="02040503050406030204" pitchFamily="18" charset="0"/>
                                          </a:rPr>
                                        </m:ctrlPr>
                                      </m:dPr>
                                      <m:e>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𝑐</m:t>
                                            </m:r>
                                          </m:e>
                                          <m:sub>
                                            <m:r>
                                              <a:rPr lang="it-IT" sz="1600" i="1">
                                                <a:latin typeface="Cambria Math" panose="02040503050406030204" pitchFamily="18" charset="0"/>
                                                <a:ea typeface="Cambria Math" panose="02040503050406030204" pitchFamily="18" charset="0"/>
                                              </a:rPr>
                                              <m:t>𝑡</m:t>
                                            </m:r>
                                          </m:sub>
                                          <m:sup>
                                            <m:r>
                                              <a:rPr lang="it-IT" sz="1600" i="1">
                                                <a:latin typeface="Cambria Math" panose="02040503050406030204" pitchFamily="18" charset="0"/>
                                                <a:ea typeface="Cambria Math" panose="02040503050406030204" pitchFamily="18" charset="0"/>
                                              </a:rPr>
                                              <m:t>𝑑</m:t>
                                            </m:r>
                                          </m:sup>
                                        </m:sSubSup>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𝑐</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e>
                                    </m:d>
                                  </m:e>
                                  <m:sup>
                                    <m:r>
                                      <a:rPr lang="it-IT" sz="1600" b="0" i="1" smtClean="0">
                                        <a:latin typeface="Cambria Math" panose="02040503050406030204" pitchFamily="18" charset="0"/>
                                        <a:ea typeface="Cambria Math" panose="02040503050406030204" pitchFamily="18" charset="0"/>
                                      </a:rPr>
                                      <m:t>2</m:t>
                                    </m:r>
                                  </m:sup>
                                </m:sSup>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𝛾</m:t>
                                </m:r>
                                <m:sSup>
                                  <m:sSupPr>
                                    <m:ctrlPr>
                                      <a:rPr lang="it-IT" sz="1600" i="1">
                                        <a:latin typeface="Cambria Math" panose="02040503050406030204" pitchFamily="18" charset="0"/>
                                        <a:ea typeface="Cambria Math" panose="02040503050406030204" pitchFamily="18" charset="0"/>
                                      </a:rPr>
                                    </m:ctrlPr>
                                  </m:sSupPr>
                                  <m:e>
                                    <m:d>
                                      <m:dPr>
                                        <m:ctrlPr>
                                          <a:rPr lang="it-IT" sz="1600" i="1">
                                            <a:latin typeface="Cambria Math" panose="02040503050406030204" pitchFamily="18" charset="0"/>
                                            <a:ea typeface="Cambria Math" panose="02040503050406030204" pitchFamily="18" charset="0"/>
                                          </a:rPr>
                                        </m:ctrlPr>
                                      </m:dPr>
                                      <m:e>
                                        <m:sSubSup>
                                          <m:sSubSupPr>
                                            <m:ctrlPr>
                                              <a:rPr lang="it-IT" sz="1600" i="1">
                                                <a:latin typeface="Cambria Math" panose="02040503050406030204" pitchFamily="18" charset="0"/>
                                                <a:ea typeface="Cambria Math" panose="02040503050406030204" pitchFamily="18" charset="0"/>
                                              </a:rPr>
                                            </m:ctrlPr>
                                          </m:sSubSupPr>
                                          <m:e>
                                            <m:r>
                                              <a:rPr lang="it-IT" sz="1600" b="0" i="1" smtClean="0">
                                                <a:latin typeface="Cambria Math" panose="02040503050406030204" pitchFamily="18" charset="0"/>
                                                <a:ea typeface="Cambria Math" panose="02040503050406030204" pitchFamily="18" charset="0"/>
                                              </a:rPr>
                                              <m:t>𝑧</m:t>
                                            </m:r>
                                          </m:e>
                                          <m:sub>
                                            <m:r>
                                              <a:rPr lang="it-IT" sz="1600" i="1">
                                                <a:latin typeface="Cambria Math" panose="02040503050406030204" pitchFamily="18" charset="0"/>
                                                <a:ea typeface="Cambria Math" panose="02040503050406030204" pitchFamily="18" charset="0"/>
                                              </a:rPr>
                                              <m:t>𝑡</m:t>
                                            </m:r>
                                          </m:sub>
                                          <m:sup>
                                            <m:r>
                                              <a:rPr lang="it-IT" sz="1600" i="1">
                                                <a:latin typeface="Cambria Math" panose="02040503050406030204" pitchFamily="18" charset="0"/>
                                                <a:ea typeface="Cambria Math" panose="02040503050406030204" pitchFamily="18" charset="0"/>
                                              </a:rPr>
                                              <m:t>𝑑</m:t>
                                            </m:r>
                                          </m:sup>
                                        </m:sSubSup>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𝑧</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𝑖</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sub>
                                        </m:sSub>
                                      </m:e>
                                    </m:d>
                                  </m:e>
                                  <m:sup>
                                    <m:r>
                                      <a:rPr lang="it-IT" sz="1600" i="1">
                                        <a:latin typeface="Cambria Math" panose="02040503050406030204" pitchFamily="18" charset="0"/>
                                        <a:ea typeface="Cambria Math" panose="02040503050406030204" pitchFamily="18" charset="0"/>
                                      </a:rPr>
                                      <m:t>2</m:t>
                                    </m:r>
                                  </m:sup>
                                </m:sSup>
                              </m:e>
                            </m:nary>
                          </m:e>
                        </m:d>
                      </m:e>
                    </m:func>
                  </m:oMath>
                </a14:m>
                <a:endParaRPr lang="en-US" sz="1600"/>
              </a:p>
              <a:p>
                <a:pPr>
                  <a:lnSpc>
                    <a:spcPct val="150000"/>
                  </a:lnSpc>
                </a:pPr>
                <a:r>
                  <a:rPr lang="en-US" sz="1600">
                    <a:latin typeface="Book Antiqua" panose="02040602050305030304" pitchFamily="18" charset="0"/>
                  </a:rPr>
                  <a:t>                                                                                      </a:t>
                </a:r>
                <a:r>
                  <a:rPr lang="en-US" sz="1600" b="1">
                    <a:latin typeface="Book Antiqua" panose="02040602050305030304" pitchFamily="18" charset="0"/>
                  </a:rPr>
                  <a:t> </a:t>
                </a:r>
                <a:r>
                  <a:rPr lang="en-US" sz="1600" b="1" err="1">
                    <a:latin typeface="Book Antiqua" panose="02040602050305030304" pitchFamily="18" charset="0"/>
                  </a:rPr>
                  <a:t>s.t.</a:t>
                </a:r>
                <a:r>
                  <a:rPr lang="en-US" sz="1600" b="1">
                    <a:latin typeface="Book Antiqua" panose="02040602050305030304" pitchFamily="18" charset="0"/>
                  </a:rPr>
                  <a:t>    </a:t>
                </a:r>
                <a14:m>
                  <m:oMath xmlns:m="http://schemas.openxmlformats.org/officeDocument/2006/math">
                    <m:sSub>
                      <m:sSubPr>
                        <m:ctrlPr>
                          <a:rPr lang="en-US" sz="1600" i="1">
                            <a:latin typeface="Cambria Math" panose="02040503050406030204" pitchFamily="18" charset="0"/>
                          </a:rPr>
                        </m:ctrlPr>
                      </m:sSubPr>
                      <m:e>
                        <m:r>
                          <a:rPr lang="it-IT" sz="1600" b="0" i="1" smtClean="0">
                            <a:latin typeface="Cambria Math" panose="02040503050406030204" pitchFamily="18" charset="0"/>
                          </a:rPr>
                          <m:t>𝑥</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+1|</m:t>
                        </m:r>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smtClean="0">
                            <a:latin typeface="Cambria Math" panose="02040503050406030204" pitchFamily="18" charset="0"/>
                          </a:rPr>
                          <m:t>𝐴</m:t>
                        </m:r>
                        <m:r>
                          <a:rPr lang="it-IT" sz="1600" b="0" i="1" smtClean="0">
                            <a:latin typeface="Cambria Math" panose="02040503050406030204" pitchFamily="18" charset="0"/>
                          </a:rPr>
                          <m:t>𝑥</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i="1">
                        <a:latin typeface="Cambria Math" panose="02040503050406030204" pitchFamily="18" charset="0"/>
                      </a:rPr>
                      <m:t>+</m:t>
                    </m:r>
                    <m:r>
                      <a:rPr lang="it-IT" sz="1600" i="1">
                        <a:latin typeface="Cambria Math" panose="02040503050406030204" pitchFamily="18" charset="0"/>
                      </a:rPr>
                      <m:t>𝐵</m:t>
                    </m:r>
                    <m:sSub>
                      <m:sSubPr>
                        <m:ctrlPr>
                          <a:rPr lang="it-IT" sz="1600" i="1">
                            <a:latin typeface="Cambria Math" panose="02040503050406030204" pitchFamily="18" charset="0"/>
                          </a:rPr>
                        </m:ctrlPr>
                      </m:sSubPr>
                      <m:e>
                        <m:r>
                          <a:rPr lang="it-IT" sz="1600" b="0" i="1" smtClean="0">
                            <a:latin typeface="Cambria Math" panose="02040503050406030204" pitchFamily="18" charset="0"/>
                          </a:rPr>
                          <m:t>𝑢</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i="1">
                        <a:latin typeface="Cambria Math" panose="02040503050406030204" pitchFamily="18" charset="0"/>
                      </a:rPr>
                      <m:t>    </m:t>
                    </m:r>
                    <m:r>
                      <a:rPr lang="it-IT" sz="1600" i="1">
                        <a:latin typeface="Cambria Math" panose="02040503050406030204" pitchFamily="18" charset="0"/>
                      </a:rPr>
                      <m:t>𝑖</m:t>
                    </m:r>
                    <m:r>
                      <a:rPr lang="it-IT" sz="1600" i="1">
                        <a:latin typeface="Cambria Math" panose="02040503050406030204" pitchFamily="18" charset="0"/>
                      </a:rPr>
                      <m:t>=0,1,…,</m:t>
                    </m:r>
                    <m:r>
                      <a:rPr lang="it-IT" sz="1600" i="1">
                        <a:latin typeface="Cambria Math" panose="02040503050406030204" pitchFamily="18" charset="0"/>
                      </a:rPr>
                      <m:t>𝑁</m:t>
                    </m:r>
                    <m:r>
                      <a:rPr lang="it-IT" sz="1600" i="1">
                        <a:latin typeface="Cambria Math" panose="02040503050406030204" pitchFamily="18" charset="0"/>
                      </a:rPr>
                      <m:t>−1</m:t>
                    </m:r>
                  </m:oMath>
                </a14:m>
                <a:endParaRPr lang="it-IT" sz="1600">
                  <a:latin typeface="Book Antiqua" panose="02040602050305030304" pitchFamily="18" charset="0"/>
                </a:endParaRPr>
              </a:p>
              <a:p>
                <a:pPr>
                  <a:lnSpc>
                    <a:spcPct val="150000"/>
                  </a:lnSpc>
                </a:pPr>
                <a:r>
                  <a:rPr lang="it-IT" sz="1600">
                    <a:ea typeface="Cambria Math" panose="02040503050406030204" pitchFamily="18" charset="0"/>
                  </a:rPr>
                  <a:t>                                                                                                          </a:t>
                </a:r>
                <a14:m>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m:rPr>
                            <m:sty m:val="p"/>
                          </m:rPr>
                          <a:rPr lang="it-IT" sz="1600" b="0" i="0" smtClean="0">
                            <a:latin typeface="Cambria Math" panose="02040503050406030204" pitchFamily="18" charset="0"/>
                            <a:ea typeface="Cambria Math" panose="02040503050406030204" pitchFamily="18" charset="0"/>
                          </a:rPr>
                          <m:t>x</m:t>
                        </m:r>
                      </m:e>
                      <m:sub>
                        <m:r>
                          <m:rPr>
                            <m:sty m:val="p"/>
                          </m:rPr>
                          <a:rPr lang="en-US" sz="1600">
                            <a:latin typeface="Cambria Math" panose="02040503050406030204" pitchFamily="18" charset="0"/>
                            <a:ea typeface="Cambria Math" panose="02040503050406030204" pitchFamily="18" charset="0"/>
                          </a:rPr>
                          <m:t>t</m:t>
                        </m:r>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i</m:t>
                        </m:r>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t</m:t>
                        </m:r>
                      </m:sub>
                    </m:sSub>
                    <m:r>
                      <a:rPr lang="en-US" sz="160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𝒳</m:t>
                    </m:r>
                  </m:oMath>
                </a14:m>
                <a:endParaRPr lang="it-IT" sz="1600" i="1">
                  <a:latin typeface="Cambria Math" panose="02040503050406030204" pitchFamily="18" charset="0"/>
                  <a:ea typeface="Cambria Math" panose="02040503050406030204" pitchFamily="18" charset="0"/>
                </a:endParaRPr>
              </a:p>
              <a:p>
                <a:pPr>
                  <a:lnSpc>
                    <a:spcPct val="150000"/>
                  </a:lnSpc>
                </a:pPr>
                <a:r>
                  <a:rPr lang="it-IT" sz="1600"/>
                  <a:t>                                                                                                          </a:t>
                </a:r>
                <a14:m>
                  <m:oMath xmlns:m="http://schemas.openxmlformats.org/officeDocument/2006/math">
                    <m:sSub>
                      <m:sSubPr>
                        <m:ctrlPr>
                          <a:rPr lang="it-IT" sz="1600" i="1">
                            <a:latin typeface="Cambria Math" panose="02040503050406030204" pitchFamily="18" charset="0"/>
                          </a:rPr>
                        </m:ctrlPr>
                      </m:sSubPr>
                      <m:e>
                        <m:r>
                          <a:rPr lang="it-IT" sz="1600" b="0" i="1" smtClean="0">
                            <a:latin typeface="Cambria Math" panose="02040503050406030204" pitchFamily="18" charset="0"/>
                          </a:rPr>
                          <m:t>𝑢</m:t>
                        </m:r>
                      </m:e>
                      <m:sub>
                        <m:r>
                          <m:rPr>
                            <m:sty m:val="p"/>
                          </m:rPr>
                          <a:rPr lang="en-US" sz="1600">
                            <a:latin typeface="Cambria Math" panose="02040503050406030204" pitchFamily="18" charset="0"/>
                          </a:rPr>
                          <m:t>t</m:t>
                        </m:r>
                        <m:r>
                          <a:rPr lang="en-US" sz="1600">
                            <a:latin typeface="Cambria Math" panose="02040503050406030204" pitchFamily="18" charset="0"/>
                          </a:rPr>
                          <m:t>+</m:t>
                        </m:r>
                        <m:r>
                          <m:rPr>
                            <m:sty m:val="p"/>
                          </m:rPr>
                          <a:rPr lang="en-US" sz="1600">
                            <a:latin typeface="Cambria Math" panose="02040503050406030204" pitchFamily="18" charset="0"/>
                          </a:rPr>
                          <m:t>i</m:t>
                        </m:r>
                        <m:r>
                          <a:rPr lang="en-US" sz="1600">
                            <a:latin typeface="Cambria Math" panose="02040503050406030204" pitchFamily="18" charset="0"/>
                          </a:rPr>
                          <m:t>|</m:t>
                        </m:r>
                        <m:r>
                          <m:rPr>
                            <m:sty m:val="p"/>
                          </m:rPr>
                          <a:rPr lang="en-US" sz="1600">
                            <a:latin typeface="Cambria Math" panose="02040503050406030204" pitchFamily="18" charset="0"/>
                          </a:rPr>
                          <m:t>t</m:t>
                        </m:r>
                      </m:sub>
                    </m:sSub>
                    <m:r>
                      <a:rPr lang="en-US" sz="1600">
                        <a:latin typeface="Cambria Math" panose="02040503050406030204" pitchFamily="18" charset="0"/>
                      </a:rPr>
                      <m:t>∈</m:t>
                    </m:r>
                    <m:r>
                      <a:rPr lang="en-US" sz="1600" i="1">
                        <a:latin typeface="Cambria Math" panose="02040503050406030204" pitchFamily="18" charset="0"/>
                      </a:rPr>
                      <m:t>𝒰</m:t>
                    </m:r>
                  </m:oMath>
                </a14:m>
                <a:endParaRPr lang="it-IT" sz="1600"/>
              </a:p>
            </p:txBody>
          </p:sp>
        </mc:Choice>
        <mc:Fallback xmlns="">
          <p:sp>
            <p:nvSpPr>
              <p:cNvPr id="12" name="CasellaDiTesto 11">
                <a:extLst>
                  <a:ext uri="{FF2B5EF4-FFF2-40B4-BE49-F238E27FC236}">
                    <a16:creationId xmlns:a16="http://schemas.microsoft.com/office/drawing/2014/main" id="{A9AE6B14-ED30-FFEA-F5B2-6B6DD441A84A}"/>
                  </a:ext>
                </a:extLst>
              </p:cNvPr>
              <p:cNvSpPr txBox="1">
                <a:spLocks noRot="1" noChangeAspect="1" noMove="1" noResize="1" noEditPoints="1" noAdjustHandles="1" noChangeArrowheads="1" noChangeShapeType="1" noTextEdit="1"/>
              </p:cNvSpPr>
              <p:nvPr/>
            </p:nvSpPr>
            <p:spPr>
              <a:xfrm>
                <a:off x="-753119" y="2878338"/>
                <a:ext cx="10510027" cy="1718804"/>
              </a:xfrm>
              <a:prstGeom prst="rect">
                <a:avLst/>
              </a:prstGeom>
              <a:blipFill>
                <a:blip r:embed="rId4"/>
                <a:stretch>
                  <a:fillRect t="-17730"/>
                </a:stretch>
              </a:blipFill>
            </p:spPr>
            <p:txBody>
              <a:bodyPr/>
              <a:lstStyle/>
              <a:p>
                <a:r>
                  <a:rPr lang="en-US">
                    <a:noFill/>
                  </a:rPr>
                  <a:t> </a:t>
                </a:r>
              </a:p>
            </p:txBody>
          </p:sp>
        </mc:Fallback>
      </mc:AlternateContent>
      <p:sp>
        <p:nvSpPr>
          <p:cNvPr id="14" name="CasellaDiTesto 13">
            <a:extLst>
              <a:ext uri="{FF2B5EF4-FFF2-40B4-BE49-F238E27FC236}">
                <a16:creationId xmlns:a16="http://schemas.microsoft.com/office/drawing/2014/main" id="{91A49823-1FC1-B202-A1BA-3B7CE2465A30}"/>
              </a:ext>
            </a:extLst>
          </p:cNvPr>
          <p:cNvSpPr txBox="1"/>
          <p:nvPr/>
        </p:nvSpPr>
        <p:spPr>
          <a:xfrm>
            <a:off x="372215" y="1891962"/>
            <a:ext cx="11434975" cy="584775"/>
          </a:xfrm>
          <a:prstGeom prst="rect">
            <a:avLst/>
          </a:prstGeom>
          <a:noFill/>
        </p:spPr>
        <p:txBody>
          <a:bodyPr wrap="square" rtlCol="0">
            <a:spAutoFit/>
          </a:bodyPr>
          <a:lstStyle/>
          <a:p>
            <a:pPr marL="285750" indent="-285750">
              <a:buFont typeface="Arial" panose="020B0604020202020204" pitchFamily="34" charset="0"/>
              <a:buChar char="•"/>
            </a:pPr>
            <a:r>
              <a:rPr lang="en-IE" sz="1600">
                <a:latin typeface="Book Antiqua" panose="02040602050305030304" pitchFamily="18" charset="0"/>
              </a:rPr>
              <a:t>The Nominal MPC is implemented as a benchmark.</a:t>
            </a:r>
          </a:p>
          <a:p>
            <a:pPr marL="285750" indent="-285750">
              <a:buFont typeface="Arial" panose="020B0604020202020204" pitchFamily="34" charset="0"/>
              <a:buChar char="•"/>
            </a:pPr>
            <a:r>
              <a:rPr lang="en-IE" sz="1600">
                <a:latin typeface="Book Antiqua" panose="02040602050305030304" pitchFamily="18" charset="0"/>
              </a:rPr>
              <a:t>In the following it is briefly recalled its formulation:</a:t>
            </a:r>
          </a:p>
        </p:txBody>
      </p:sp>
      <p:sp>
        <p:nvSpPr>
          <p:cNvPr id="15" name="CasellaDiTesto 14">
            <a:extLst>
              <a:ext uri="{FF2B5EF4-FFF2-40B4-BE49-F238E27FC236}">
                <a16:creationId xmlns:a16="http://schemas.microsoft.com/office/drawing/2014/main" id="{BE89C002-C007-8D3A-990F-C5D9FB93FEFF}"/>
              </a:ext>
            </a:extLst>
          </p:cNvPr>
          <p:cNvSpPr txBox="1"/>
          <p:nvPr/>
        </p:nvSpPr>
        <p:spPr>
          <a:xfrm>
            <a:off x="372215" y="4929254"/>
            <a:ext cx="2917832" cy="338554"/>
          </a:xfrm>
          <a:prstGeom prst="rect">
            <a:avLst/>
          </a:prstGeom>
          <a:noFill/>
        </p:spPr>
        <p:txBody>
          <a:bodyPr wrap="square" rtlCol="0">
            <a:spAutoFit/>
          </a:bodyPr>
          <a:lstStyle/>
          <a:p>
            <a:r>
              <a:rPr lang="en-IE" sz="1600">
                <a:latin typeface="Book Antiqua" panose="02040602050305030304" pitchFamily="18" charset="0"/>
              </a:rPr>
              <a:t>where:  </a:t>
            </a:r>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BD91C6D6-F93B-81F9-FF1D-EDEB75958D57}"/>
                  </a:ext>
                </a:extLst>
              </p:cNvPr>
              <p:cNvSpPr txBox="1"/>
              <p:nvPr/>
            </p:nvSpPr>
            <p:spPr>
              <a:xfrm>
                <a:off x="1152143" y="4940571"/>
                <a:ext cx="10201657" cy="830997"/>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Book Antiqua" panose="02040602050305030304" pitchFamily="18" charset="0"/>
                    <a:ea typeface="Cambria Math" panose="02040503050406030204" pitchFamily="18" charset="0"/>
                  </a:rPr>
                  <a:t>The cost index represents the trajectory tracking error, which is minimized</a:t>
                </a:r>
              </a:p>
              <a:p>
                <a:pPr marL="285750" indent="-285750">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𝒳</m:t>
                    </m:r>
                  </m:oMath>
                </a14:m>
                <a:r>
                  <a:rPr lang="en-US" sz="1600" i="1">
                    <a:latin typeface="Cambria Math" panose="02040503050406030204" pitchFamily="18" charset="0"/>
                    <a:ea typeface="Cambria Math" panose="02040503050406030204" pitchFamily="18" charset="0"/>
                  </a:rPr>
                  <a:t> </a:t>
                </a:r>
                <a:r>
                  <a:rPr lang="en-US" sz="1600">
                    <a:latin typeface="Book Antiqua" panose="02040602050305030304" pitchFamily="18" charset="0"/>
                    <a:ea typeface="Cambria Math" panose="02040503050406030204" pitchFamily="18" charset="0"/>
                  </a:rPr>
                  <a:t>is the admissibility region for the state, limiting the coronal </a:t>
                </a:r>
                <a:r>
                  <a:rPr lang="en-US" sz="1600" err="1">
                    <a:latin typeface="Book Antiqua" panose="02040602050305030304" pitchFamily="18" charset="0"/>
                    <a:ea typeface="Cambria Math" panose="02040503050406030204" pitchFamily="18" charset="0"/>
                  </a:rPr>
                  <a:t>CoM</a:t>
                </a:r>
                <a:r>
                  <a:rPr lang="en-US" sz="1600">
                    <a:latin typeface="Book Antiqua" panose="02040602050305030304" pitchFamily="18" charset="0"/>
                    <a:ea typeface="Cambria Math" panose="02040503050406030204" pitchFamily="18" charset="0"/>
                  </a:rPr>
                  <a:t> oscillation</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𝒰</m:t>
                    </m:r>
                  </m:oMath>
                </a14:m>
                <a:r>
                  <a:rPr lang="en-US" sz="1600">
                    <a:latin typeface="Book Antiqua" panose="02040602050305030304" pitchFamily="18" charset="0"/>
                  </a:rPr>
                  <a:t> </a:t>
                </a:r>
                <a:r>
                  <a:rPr lang="en-US" sz="1600">
                    <a:latin typeface="Book Antiqua" panose="02040602050305030304" pitchFamily="18" charset="0"/>
                    <a:ea typeface="Cambria Math" panose="02040503050406030204" pitchFamily="18" charset="0"/>
                  </a:rPr>
                  <a:t>is the admissibility region for the control, i.e., the convex hull </a:t>
                </a:r>
              </a:p>
            </p:txBody>
          </p:sp>
        </mc:Choice>
        <mc:Fallback xmlns="">
          <p:sp>
            <p:nvSpPr>
              <p:cNvPr id="17" name="CasellaDiTesto 16">
                <a:extLst>
                  <a:ext uri="{FF2B5EF4-FFF2-40B4-BE49-F238E27FC236}">
                    <a16:creationId xmlns:a16="http://schemas.microsoft.com/office/drawing/2014/main" id="{BD91C6D6-F93B-81F9-FF1D-EDEB75958D57}"/>
                  </a:ext>
                </a:extLst>
              </p:cNvPr>
              <p:cNvSpPr txBox="1">
                <a:spLocks noRot="1" noChangeAspect="1" noMove="1" noResize="1" noEditPoints="1" noAdjustHandles="1" noChangeArrowheads="1" noChangeShapeType="1" noTextEdit="1"/>
              </p:cNvSpPr>
              <p:nvPr/>
            </p:nvSpPr>
            <p:spPr>
              <a:xfrm>
                <a:off x="1152143" y="4940571"/>
                <a:ext cx="10201657" cy="830997"/>
              </a:xfrm>
              <a:prstGeom prst="rect">
                <a:avLst/>
              </a:prstGeom>
              <a:blipFill>
                <a:blip r:embed="rId5"/>
                <a:stretch>
                  <a:fillRect l="-239" t="-2190" b="-8029"/>
                </a:stretch>
              </a:blipFill>
            </p:spPr>
            <p:txBody>
              <a:bodyPr/>
              <a:lstStyle/>
              <a:p>
                <a:r>
                  <a:rPr lang="en-US">
                    <a:noFill/>
                  </a:rPr>
                  <a:t> </a:t>
                </a:r>
              </a:p>
            </p:txBody>
          </p:sp>
        </mc:Fallback>
      </mc:AlternateContent>
    </p:spTree>
    <p:extLst>
      <p:ext uri="{BB962C8B-B14F-4D97-AF65-F5344CB8AC3E}">
        <p14:creationId xmlns:p14="http://schemas.microsoft.com/office/powerpoint/2010/main" val="2782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7</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1E7B5815-B8C0-EC1A-7821-5E688C822AEC}"/>
                  </a:ext>
                </a:extLst>
              </p:cNvPr>
              <p:cNvSpPr txBox="1"/>
              <p:nvPr/>
            </p:nvSpPr>
            <p:spPr>
              <a:xfrm>
                <a:off x="353026" y="1587848"/>
                <a:ext cx="11666475" cy="4813434"/>
              </a:xfrm>
              <a:prstGeom prst="rect">
                <a:avLst/>
              </a:prstGeom>
              <a:noFill/>
            </p:spPr>
            <p:txBody>
              <a:bodyPr wrap="square" rtlCol="0">
                <a:spAutoFit/>
              </a:bodyPr>
              <a:lstStyle/>
              <a:p>
                <a:r>
                  <a:rPr lang="en-US" sz="1600">
                    <a:latin typeface="Book Antiqua" panose="02040602050305030304" pitchFamily="18" charset="0"/>
                  </a:rPr>
                  <a:t>Consider an Optimal Control Problem for a LTI system with additive noise subject to state and control constraints:</a:t>
                </a:r>
              </a:p>
              <a:p>
                <a:pPr>
                  <a:lnSpc>
                    <a:spcPct val="150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𝑥</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𝐴𝑥</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𝐵𝑢</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𝑤</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sub>
                      </m:sSub>
                    </m:oMath>
                  </m:oMathPara>
                </a14:m>
                <a:endParaRPr lang="it-IT" sz="1600" b="0">
                  <a:latin typeface="Book Antiqua" panose="0204060205030503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it-IT" sz="1600" i="1">
                              <a:latin typeface="Cambria Math" panose="02040503050406030204" pitchFamily="18" charset="0"/>
                            </a:rPr>
                            <m:t>𝑥</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b="0" i="1" smtClean="0">
                              <a:latin typeface="Cambria Math" panose="02040503050406030204" pitchFamily="18" charset="0"/>
                            </a:rPr>
                            <m:t>+1</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i="1" smtClean="0">
                          <a:latin typeface="Cambria Math" panose="02040503050406030204" pitchFamily="18" charset="0"/>
                          <a:ea typeface="Cambria Math" panose="02040503050406030204" pitchFamily="18" charset="0"/>
                        </a:rPr>
                        <m:t>∈</m:t>
                      </m:r>
                      <m:r>
                        <a:rPr lang="it-IT" sz="1600" i="1" smtClean="0">
                          <a:latin typeface="Cambria Math" panose="02040503050406030204" pitchFamily="18" charset="0"/>
                          <a:ea typeface="Cambria Math" panose="02040503050406030204" pitchFamily="18" charset="0"/>
                        </a:rPr>
                        <m:t>𝒳</m:t>
                      </m:r>
                    </m:oMath>
                  </m:oMathPara>
                </a14:m>
                <a:endParaRPr lang="it-IT" sz="1600">
                  <a:latin typeface="Book Antiqua" panose="020406020503050303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𝑢</m:t>
                          </m:r>
                        </m:e>
                        <m:sub>
                          <m:r>
                            <a:rPr lang="it-IT" sz="1600" b="0" i="1" smtClean="0">
                              <a:latin typeface="Cambria Math" panose="02040503050406030204" pitchFamily="18" charset="0"/>
                            </a:rPr>
                            <m:t>𝑡</m:t>
                          </m:r>
                          <m:r>
                            <a:rPr lang="it-IT" sz="1600" b="0" i="1" smtClean="0">
                              <a:latin typeface="Cambria Math" panose="02040503050406030204" pitchFamily="18" charset="0"/>
                            </a:rPr>
                            <m:t>+</m:t>
                          </m:r>
                          <m:r>
                            <a:rPr lang="it-IT" sz="1600" b="0" i="1" smtClean="0">
                              <a:latin typeface="Cambria Math" panose="02040503050406030204" pitchFamily="18" charset="0"/>
                            </a:rPr>
                            <m:t>𝑖</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en-US" sz="160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𝒰</m:t>
                      </m:r>
                    </m:oMath>
                  </m:oMathPara>
                </a14:m>
                <a:endParaRPr lang="en-US" sz="1600">
                  <a:latin typeface="Book Antiqua" panose="020406020503050303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𝑖</m:t>
                          </m:r>
                        </m:sub>
                      </m:sSub>
                      <m:r>
                        <a:rPr lang="en-US" sz="160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𝒲</m:t>
                      </m:r>
                    </m:oMath>
                  </m:oMathPara>
                </a14:m>
                <a:endParaRPr lang="it-IT" sz="1600">
                  <a:latin typeface="Cambria Math" panose="02040503050406030204" pitchFamily="18" charset="0"/>
                  <a:ea typeface="Cambria Math" panose="02040503050406030204" pitchFamily="18" charset="0"/>
                </a:endParaRPr>
              </a:p>
              <a:p>
                <a:pPr>
                  <a:lnSpc>
                    <a:spcPct val="150000"/>
                  </a:lnSpc>
                </a:pPr>
                <a:r>
                  <a:rPr lang="en-US" sz="1600">
                    <a:latin typeface="Book Antiqua" panose="02040602050305030304" pitchFamily="18" charset="0"/>
                    <a:ea typeface="Cambria Math" panose="02040503050406030204" pitchFamily="18" charset="0"/>
                  </a:rPr>
                  <a:t>where </a:t>
                </a:r>
                <a14:m>
                  <m:oMath xmlns:m="http://schemas.openxmlformats.org/officeDocument/2006/math">
                    <m:r>
                      <a:rPr lang="en-US" sz="1600" i="1">
                        <a:latin typeface="Cambria Math" panose="02040503050406030204" pitchFamily="18" charset="0"/>
                        <a:ea typeface="Cambria Math" panose="02040503050406030204" pitchFamily="18" charset="0"/>
                      </a:rPr>
                      <m:t>𝒲</m:t>
                    </m:r>
                  </m:oMath>
                </a14:m>
                <a:r>
                  <a:rPr lang="en-US" sz="1600">
                    <a:latin typeface="Book Antiqua" panose="02040602050305030304" pitchFamily="18" charset="0"/>
                    <a:ea typeface="Cambria Math" panose="02040503050406030204" pitchFamily="18" charset="0"/>
                  </a:rPr>
                  <a:t> Is assumed to be a closed, bounded and convex set.</a:t>
                </a:r>
              </a:p>
              <a:p>
                <a:r>
                  <a:rPr lang="en-US" sz="1600">
                    <a:latin typeface="Book Antiqua" panose="02040602050305030304" pitchFamily="18" charset="0"/>
                    <a:ea typeface="Cambria Math" panose="02040503050406030204" pitchFamily="18" charset="0"/>
                  </a:rPr>
                  <a:t>Consider the control law:</a:t>
                </a:r>
              </a:p>
              <a:p>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rPr>
                          </m:ctrlPr>
                        </m:sSubPr>
                        <m:e>
                          <m:r>
                            <a:rPr lang="it-IT" sz="1600" b="0" i="1" smtClean="0">
                              <a:latin typeface="Cambria Math" panose="02040503050406030204" pitchFamily="18" charset="0"/>
                            </a:rPr>
                            <m:t>𝑢</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it-IT" sz="1600" i="1">
                              <a:latin typeface="Cambria Math" panose="02040503050406030204" pitchFamily="18" charset="0"/>
                            </a:rPr>
                          </m:ctrlPr>
                        </m:sSubPr>
                        <m:e>
                          <m:r>
                            <a:rPr lang="it-IT" sz="1600" b="0" i="1" smtClean="0">
                              <a:latin typeface="Cambria Math" panose="02040503050406030204" pitchFamily="18" charset="0"/>
                            </a:rPr>
                            <m:t>𝑣</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b="0" i="1" smtClean="0">
                              <a:latin typeface="Cambria Math" panose="02040503050406030204" pitchFamily="18" charset="0"/>
                            </a:rPr>
                            <m:t>𝑥</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b="0" i="1" smtClean="0">
                              <a:latin typeface="Cambria Math" panose="02040503050406030204" pitchFamily="18" charset="0"/>
                            </a:rPr>
                            <m:t>𝑠</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it-IT" sz="1600" b="0" i="1" smtClean="0">
                          <a:latin typeface="Cambria Math" panose="02040503050406030204" pitchFamily="18" charset="0"/>
                        </a:rPr>
                        <m:t>)</m:t>
                      </m:r>
                    </m:oMath>
                  </m:oMathPara>
                </a14:m>
                <a:endParaRPr lang="en-US" sz="1600">
                  <a:latin typeface="Book Antiqua" panose="02040602050305030304" pitchFamily="18" charset="0"/>
                </a:endParaRPr>
              </a:p>
              <a:p>
                <a:r>
                  <a:rPr lang="en-US" sz="1600">
                    <a:latin typeface="Book Antiqua" panose="02040602050305030304" pitchFamily="18" charset="0"/>
                  </a:rPr>
                  <a:t>where the matrix </a:t>
                </a:r>
                <a14:m>
                  <m:oMath xmlns:m="http://schemas.openxmlformats.org/officeDocument/2006/math">
                    <m:r>
                      <a:rPr lang="it-IT" sz="1600" i="1">
                        <a:latin typeface="Cambria Math" panose="02040503050406030204" pitchFamily="18" charset="0"/>
                        <a:ea typeface="Cambria Math" panose="02040503050406030204" pitchFamily="18" charset="0"/>
                      </a:rPr>
                      <m:t>𝐾</m:t>
                    </m:r>
                  </m:oMath>
                </a14:m>
                <a:r>
                  <a:rPr lang="en-US" sz="1600">
                    <a:latin typeface="Book Antiqua" panose="02040602050305030304" pitchFamily="18" charset="0"/>
                  </a:rPr>
                  <a:t> can be selected to make </a:t>
                </a:r>
                <a:r>
                  <a:rPr lang="en-US" sz="1600" err="1">
                    <a:latin typeface="Book Antiqua" panose="02040602050305030304" pitchFamily="18" charset="0"/>
                  </a:rPr>
                  <a:t>Shur</a:t>
                </a:r>
                <a:r>
                  <a:rPr lang="en-US" sz="1600">
                    <a:latin typeface="Book Antiqua" panose="02040602050305030304" pitchFamily="18" charset="0"/>
                  </a:rPr>
                  <a:t>:</a:t>
                </a:r>
              </a:p>
              <a:p>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𝐴</m:t>
                          </m:r>
                        </m:e>
                        <m:sub>
                          <m:r>
                            <a:rPr lang="it-IT" sz="1600" i="1">
                              <a:latin typeface="Cambria Math" panose="02040503050406030204" pitchFamily="18" charset="0"/>
                              <a:ea typeface="Cambria Math" panose="02040503050406030204" pitchFamily="18" charset="0"/>
                            </a:rPr>
                            <m:t>𝐾</m:t>
                          </m:r>
                        </m:sub>
                      </m:sSub>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𝐴</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𝐵𝐾</m:t>
                      </m:r>
                    </m:oMath>
                  </m:oMathPara>
                </a14:m>
                <a:endParaRPr lang="en-US" sz="1600">
                  <a:latin typeface="Book Antiqua" panose="02040602050305030304" pitchFamily="18" charset="0"/>
                </a:endParaRPr>
              </a:p>
              <a:p>
                <a:endParaRPr lang="en-US" sz="1600">
                  <a:latin typeface="Book Antiqua" panose="02040602050305030304" pitchFamily="18" charset="0"/>
                </a:endParaRPr>
              </a:p>
              <a:p>
                <a:r>
                  <a:rPr lang="en-US" sz="1600">
                    <a:latin typeface="Book Antiqua" panose="02040602050305030304" pitchFamily="18" charset="0"/>
                  </a:rPr>
                  <a:t>so that the error dynamics is stable:</a:t>
                </a:r>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+1|</m:t>
                          </m:r>
                          <m:r>
                            <a:rPr lang="en-US" sz="1600" i="1">
                              <a:latin typeface="Cambria Math" panose="02040503050406030204" pitchFamily="18" charset="0"/>
                              <a:ea typeface="Cambria Math" panose="02040503050406030204" pitchFamily="18" charset="0"/>
                            </a:rPr>
                            <m:t>𝑡</m:t>
                          </m:r>
                        </m:sub>
                      </m:sSub>
                      <m:r>
                        <a:rPr lang="en-US"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𝐴</m:t>
                          </m:r>
                        </m:e>
                        <m:sub>
                          <m:r>
                            <a:rPr lang="en-US" sz="1600" i="1">
                              <a:latin typeface="Cambria Math" panose="02040503050406030204" pitchFamily="18" charset="0"/>
                              <a:ea typeface="Cambria Math" panose="02040503050406030204" pitchFamily="18" charset="0"/>
                            </a:rPr>
                            <m:t>𝐾</m:t>
                          </m:r>
                        </m:sub>
                      </m:sSub>
                      <m:sSub>
                        <m:sSubPr>
                          <m:ctrlPr>
                            <a:rPr lang="it-IT"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𝑡</m:t>
                          </m:r>
                        </m:sub>
                      </m:sSub>
                      <m:r>
                        <a:rPr lang="en-US"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𝑖</m:t>
                          </m:r>
                        </m:sub>
                      </m:sSub>
                    </m:oMath>
                  </m:oMathPara>
                </a14:m>
                <a:endParaRPr lang="it-IT" sz="1600">
                  <a:latin typeface="Cambria Math" panose="02040503050406030204" pitchFamily="18" charset="0"/>
                  <a:ea typeface="Cambria Math" panose="02040503050406030204" pitchFamily="18" charset="0"/>
                </a:endParaRPr>
              </a:p>
              <a:p>
                <a:endParaRPr lang="it-IT" sz="1600">
                  <a:latin typeface="Book Antiqua" panose="02040602050305030304" pitchFamily="18" charset="0"/>
                  <a:ea typeface="Cambria Math" panose="02040503050406030204" pitchFamily="18" charset="0"/>
                </a:endParaRPr>
              </a:p>
              <a:p>
                <a:r>
                  <a:rPr lang="en-US" sz="1600">
                    <a:latin typeface="Book Antiqua" panose="02040602050305030304" pitchFamily="18" charset="0"/>
                  </a:rPr>
                  <a:t>Then the dynamics of the system becomes:</a:t>
                </a:r>
              </a:p>
              <a:p>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+1|</m:t>
                          </m:r>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rPr>
                        <m:t>𝐴</m:t>
                      </m:r>
                      <m:sSub>
                        <m:sSubPr>
                          <m:ctrlPr>
                            <a:rPr lang="it-IT" sz="1600" i="1">
                              <a:latin typeface="Cambria Math" panose="02040503050406030204" pitchFamily="18" charset="0"/>
                            </a:rPr>
                          </m:ctrlPr>
                        </m:sSubPr>
                        <m:e>
                          <m:r>
                            <a:rPr lang="it-IT" sz="1600" i="1">
                              <a:latin typeface="Cambria Math" panose="02040503050406030204" pitchFamily="18" charset="0"/>
                            </a:rPr>
                            <m:t>𝑠</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rPr>
                        <m:t>𝐵</m:t>
                      </m:r>
                      <m:sSub>
                        <m:sSubPr>
                          <m:ctrlPr>
                            <a:rPr lang="it-IT"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it-IT" sz="1600">
                          <a:latin typeface="Cambria Math" panose="02040503050406030204" pitchFamily="18" charset="0"/>
                        </a:rPr>
                        <m:t>  ,  </m:t>
                      </m:r>
                      <m:sSub>
                        <m:sSubPr>
                          <m:ctrlPr>
                            <a:rPr lang="it-IT"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𝑥</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𝑡</m:t>
                          </m:r>
                        </m:sub>
                      </m:sSub>
                    </m:oMath>
                  </m:oMathPara>
                </a14:m>
                <a:endParaRPr lang="en-US" sz="1600">
                  <a:latin typeface="Book Antiqua" panose="02040602050305030304" pitchFamily="18" charset="0"/>
                </a:endParaRPr>
              </a:p>
            </p:txBody>
          </p:sp>
        </mc:Choice>
        <mc:Fallback xmlns="">
          <p:sp>
            <p:nvSpPr>
              <p:cNvPr id="13" name="CasellaDiTesto 12">
                <a:extLst>
                  <a:ext uri="{FF2B5EF4-FFF2-40B4-BE49-F238E27FC236}">
                    <a16:creationId xmlns:a16="http://schemas.microsoft.com/office/drawing/2014/main" id="{1E7B5815-B8C0-EC1A-7821-5E688C822AEC}"/>
                  </a:ext>
                </a:extLst>
              </p:cNvPr>
              <p:cNvSpPr txBox="1">
                <a:spLocks noRot="1" noChangeAspect="1" noMove="1" noResize="1" noEditPoints="1" noAdjustHandles="1" noChangeArrowheads="1" noChangeShapeType="1" noTextEdit="1"/>
              </p:cNvSpPr>
              <p:nvPr/>
            </p:nvSpPr>
            <p:spPr>
              <a:xfrm>
                <a:off x="353026" y="1587848"/>
                <a:ext cx="11666475" cy="4813434"/>
              </a:xfrm>
              <a:prstGeom prst="rect">
                <a:avLst/>
              </a:prstGeom>
              <a:blipFill>
                <a:blip r:embed="rId4"/>
                <a:stretch>
                  <a:fillRect l="-313" t="-380"/>
                </a:stretch>
              </a:blipFill>
            </p:spPr>
            <p:txBody>
              <a:bodyPr/>
              <a:lstStyle/>
              <a:p>
                <a:r>
                  <a:rPr lang="en-US">
                    <a:noFill/>
                  </a:rPr>
                  <a:t> </a:t>
                </a:r>
              </a:p>
            </p:txBody>
          </p:sp>
        </mc:Fallback>
      </mc:AlternateContent>
      <p:sp>
        <p:nvSpPr>
          <p:cNvPr id="11" name="CasellaDiTesto 10">
            <a:extLst>
              <a:ext uri="{FF2B5EF4-FFF2-40B4-BE49-F238E27FC236}">
                <a16:creationId xmlns:a16="http://schemas.microsoft.com/office/drawing/2014/main" id="{7ABF1475-6CCE-2E68-D593-F8D49AC930CE}"/>
              </a:ext>
            </a:extLst>
          </p:cNvPr>
          <p:cNvSpPr txBox="1"/>
          <p:nvPr/>
        </p:nvSpPr>
        <p:spPr>
          <a:xfrm>
            <a:off x="310996" y="1063736"/>
            <a:ext cx="6888815" cy="400110"/>
          </a:xfrm>
          <a:prstGeom prst="rect">
            <a:avLst/>
          </a:prstGeom>
          <a:noFill/>
        </p:spPr>
        <p:txBody>
          <a:bodyPr wrap="square" rtlCol="0">
            <a:spAutoFit/>
          </a:bodyPr>
          <a:lstStyle/>
          <a:p>
            <a:r>
              <a:rPr lang="en-US" sz="2000" b="1">
                <a:latin typeface="Book Antiqua" panose="02040602050305030304" pitchFamily="18" charset="0"/>
              </a:rPr>
              <a:t>2 Tube-based Robust Model Predictive Control</a:t>
            </a:r>
          </a:p>
        </p:txBody>
      </p:sp>
      <p:cxnSp>
        <p:nvCxnSpPr>
          <p:cNvPr id="12" name="Connettore 1 11">
            <a:extLst>
              <a:ext uri="{FF2B5EF4-FFF2-40B4-BE49-F238E27FC236}">
                <a16:creationId xmlns:a16="http://schemas.microsoft.com/office/drawing/2014/main" id="{0527A0B8-CC03-30C3-A6AA-A7FD9BFCD87A}"/>
              </a:ext>
            </a:extLst>
          </p:cNvPr>
          <p:cNvCxnSpPr>
            <a:cxnSpLocks/>
          </p:cNvCxnSpPr>
          <p:nvPr/>
        </p:nvCxnSpPr>
        <p:spPr>
          <a:xfrm>
            <a:off x="277875" y="1466230"/>
            <a:ext cx="371561" cy="0"/>
          </a:xfrm>
          <a:prstGeom prst="line">
            <a:avLst/>
          </a:prstGeom>
          <a:ln>
            <a:solidFill>
              <a:srgbClr val="EC332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5562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8</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a:xfrm>
            <a:off x="4037424" y="6416263"/>
            <a:ext cx="4114800" cy="365125"/>
          </a:xfrm>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1E7B5815-B8C0-EC1A-7821-5E688C822AEC}"/>
                  </a:ext>
                </a:extLst>
              </p:cNvPr>
              <p:cNvSpPr txBox="1"/>
              <p:nvPr/>
            </p:nvSpPr>
            <p:spPr>
              <a:xfrm>
                <a:off x="302182" y="1325029"/>
                <a:ext cx="12127156" cy="2185214"/>
              </a:xfrm>
              <a:prstGeom prst="rect">
                <a:avLst/>
              </a:prstGeom>
              <a:noFill/>
            </p:spPr>
            <p:txBody>
              <a:bodyPr wrap="square" rtlCol="0">
                <a:spAutoFit/>
              </a:bodyPr>
              <a:lstStyle/>
              <a:p>
                <a:r>
                  <a:rPr lang="en-US" sz="1600">
                    <a:latin typeface="Book Antiqua" panose="02040602050305030304" pitchFamily="18" charset="0"/>
                  </a:rPr>
                  <a:t>The dynamics can be analyzed by using set theory.</a:t>
                </a:r>
              </a:p>
              <a:p>
                <a:r>
                  <a:rPr lang="en-US" sz="1600">
                    <a:latin typeface="Book Antiqua" panose="02040602050305030304" pitchFamily="18" charset="0"/>
                  </a:rPr>
                  <a:t>A set </a:t>
                </a:r>
                <a14:m>
                  <m:oMath xmlns:m="http://schemas.openxmlformats.org/officeDocument/2006/math">
                    <m:r>
                      <a:rPr lang="en-US" sz="1600" i="1">
                        <a:latin typeface="Cambria Math" panose="02040503050406030204" pitchFamily="18" charset="0"/>
                      </a:rPr>
                      <m:t>𝒵</m:t>
                    </m:r>
                  </m:oMath>
                </a14:m>
                <a:r>
                  <a:rPr lang="en-US" sz="1600">
                    <a:latin typeface="Book Antiqua" panose="02040602050305030304" pitchFamily="18" charset="0"/>
                  </a:rPr>
                  <a:t> is said to be Robust Positive Invariant if and only if:</a:t>
                </a:r>
              </a:p>
              <a:p>
                <a:pPr>
                  <a:lnSpc>
                    <a:spcPct val="150000"/>
                  </a:lnSpc>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𝐾</m:t>
                          </m:r>
                        </m:sub>
                      </m:sSub>
                      <m:r>
                        <a:rPr lang="en-US" sz="1600" i="1">
                          <a:latin typeface="Cambria Math" panose="02040503050406030204" pitchFamily="18" charset="0"/>
                        </a:rPr>
                        <m:t>𝒵</m:t>
                      </m:r>
                      <m:r>
                        <a:rPr lang="en-US" sz="1600">
                          <a:latin typeface="Cambria Math" panose="02040503050406030204" pitchFamily="18" charset="0"/>
                        </a:rPr>
                        <m:t>⊕</m:t>
                      </m:r>
                      <m:r>
                        <a:rPr lang="en-US" sz="1600" i="1">
                          <a:latin typeface="Cambria Math" panose="02040503050406030204" pitchFamily="18" charset="0"/>
                        </a:rPr>
                        <m:t>𝒲</m:t>
                      </m:r>
                      <m:r>
                        <a:rPr lang="en-US" sz="1600">
                          <a:latin typeface="Cambria Math" panose="02040503050406030204" pitchFamily="18" charset="0"/>
                        </a:rPr>
                        <m:t>⊆</m:t>
                      </m:r>
                      <m:r>
                        <a:rPr lang="en-US" sz="1600" i="1">
                          <a:latin typeface="Cambria Math" panose="02040503050406030204" pitchFamily="18" charset="0"/>
                        </a:rPr>
                        <m:t>𝒵</m:t>
                      </m:r>
                    </m:oMath>
                  </m:oMathPara>
                </a14:m>
                <a:endParaRPr lang="it-IT" sz="1600"/>
              </a:p>
              <a:p>
                <a:r>
                  <a:rPr lang="en-US" sz="1600">
                    <a:latin typeface="Book Antiqua" panose="02040602050305030304" pitchFamily="18" charset="0"/>
                  </a:rPr>
                  <a:t>where </a:t>
                </a:r>
                <a14:m>
                  <m:oMath xmlns:m="http://schemas.openxmlformats.org/officeDocument/2006/math">
                    <m:r>
                      <a:rPr lang="en-US" sz="1600">
                        <a:latin typeface="Cambria Math" panose="02040503050406030204" pitchFamily="18" charset="0"/>
                      </a:rPr>
                      <m:t>⊕</m:t>
                    </m:r>
                  </m:oMath>
                </a14:m>
                <a:r>
                  <a:rPr lang="en-US" sz="1600">
                    <a:latin typeface="Book Antiqua" panose="02040602050305030304" pitchFamily="18" charset="0"/>
                  </a:rPr>
                  <a:t> represents the </a:t>
                </a:r>
                <a:r>
                  <a:rPr lang="en-US" sz="1600" err="1">
                    <a:latin typeface="Book Antiqua" panose="02040602050305030304" pitchFamily="18" charset="0"/>
                  </a:rPr>
                  <a:t>Minkowsky</a:t>
                </a:r>
                <a:r>
                  <a:rPr lang="en-US" sz="1600">
                    <a:latin typeface="Book Antiqua" panose="02040602050305030304" pitchFamily="18" charset="0"/>
                  </a:rPr>
                  <a:t> sum: </a:t>
                </a:r>
              </a:p>
              <a:p>
                <a:pPr>
                  <a:lnSpc>
                    <a:spcPct val="150000"/>
                  </a:lnSpc>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𝐴</m:t>
                      </m:r>
                      <m:r>
                        <a:rPr lang="en-US" sz="1600">
                          <a:latin typeface="Cambria Math" panose="02040503050406030204" pitchFamily="18" charset="0"/>
                        </a:rPr>
                        <m:t>⊕</m:t>
                      </m:r>
                      <m:r>
                        <a:rPr lang="en-US" sz="1600" i="1">
                          <a:latin typeface="Cambria Math" panose="02040503050406030204" pitchFamily="18" charset="0"/>
                        </a:rPr>
                        <m:t>𝐵</m:t>
                      </m:r>
                      <m:r>
                        <a:rPr lang="en-US" sz="1600" i="1">
                          <a:latin typeface="Cambria Math" panose="02040503050406030204" pitchFamily="18" charset="0"/>
                        </a:rPr>
                        <m:t>=</m:t>
                      </m:r>
                      <m:r>
                        <m:rPr>
                          <m:lit/>
                        </m:rP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 </m:t>
                      </m:r>
                      <m:r>
                        <a:rPr lang="en-US" sz="1600">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 </m:t>
                      </m:r>
                      <m:r>
                        <a:rPr lang="en-US" sz="1600" i="1">
                          <a:latin typeface="Cambria Math" panose="02040503050406030204" pitchFamily="18" charset="0"/>
                        </a:rPr>
                        <m:t>𝑏</m:t>
                      </m:r>
                      <m:r>
                        <a:rPr lang="en-US" sz="1600" i="1">
                          <a:latin typeface="Cambria Math" panose="02040503050406030204" pitchFamily="18" charset="0"/>
                        </a:rPr>
                        <m:t> </m:t>
                      </m:r>
                      <m:r>
                        <a:rPr lang="en-US" sz="1600">
                          <a:latin typeface="Cambria Math" panose="02040503050406030204" pitchFamily="18" charset="0"/>
                        </a:rPr>
                        <m:t>∈</m:t>
                      </m:r>
                      <m:r>
                        <a:rPr lang="en-US" sz="1600" i="1">
                          <a:latin typeface="Cambria Math" panose="02040503050406030204" pitchFamily="18" charset="0"/>
                        </a:rPr>
                        <m:t>𝐵</m:t>
                      </m:r>
                      <m:r>
                        <m:rPr>
                          <m:lit/>
                        </m:rPr>
                        <a:rPr lang="en-US" sz="1600" i="1">
                          <a:latin typeface="Cambria Math" panose="02040503050406030204" pitchFamily="18" charset="0"/>
                        </a:rPr>
                        <m:t>}</m:t>
                      </m:r>
                    </m:oMath>
                  </m:oMathPara>
                </a14:m>
                <a:endParaRPr lang="en-US" sz="1600">
                  <a:latin typeface="Book Antiqua" panose="02040602050305030304" pitchFamily="18" charset="0"/>
                </a:endParaRPr>
              </a:p>
              <a:p>
                <a:pPr>
                  <a:lnSpc>
                    <a:spcPct val="150000"/>
                  </a:lnSpc>
                </a:pPr>
                <a:r>
                  <a:rPr lang="en-US" sz="1600">
                    <a:latin typeface="Book Antiqua" panose="02040602050305030304" pitchFamily="18" charset="0"/>
                  </a:rPr>
                  <a:t>This means that if </a:t>
                </a:r>
                <a14:m>
                  <m:oMath xmlns:m="http://schemas.openxmlformats.org/officeDocument/2006/math">
                    <m:sSub>
                      <m:sSubPr>
                        <m:ctrlPr>
                          <a:rPr lang="it-IT" sz="1600" i="1">
                            <a:latin typeface="Cambria Math" panose="02040503050406030204" pitchFamily="18" charset="0"/>
                          </a:rPr>
                        </m:ctrlPr>
                      </m:sSubPr>
                      <m:e>
                        <m:r>
                          <m:rPr>
                            <m:sty m:val="p"/>
                          </m:rPr>
                          <a:rPr lang="en-US" sz="1600">
                            <a:latin typeface="Cambria Math" panose="02040503050406030204" pitchFamily="18" charset="0"/>
                          </a:rPr>
                          <m:t>e</m:t>
                        </m:r>
                      </m:e>
                      <m:sub>
                        <m:r>
                          <m:rPr>
                            <m:sty m:val="p"/>
                          </m:rPr>
                          <a:rPr lang="en-US" sz="1600">
                            <a:latin typeface="Cambria Math" panose="02040503050406030204" pitchFamily="18" charset="0"/>
                          </a:rPr>
                          <m:t>t</m:t>
                        </m:r>
                      </m:sub>
                    </m:sSub>
                    <m:r>
                      <a:rPr lang="en-US" sz="1600">
                        <a:latin typeface="Cambria Math" panose="02040503050406030204" pitchFamily="18" charset="0"/>
                      </a:rPr>
                      <m:t>∈</m:t>
                    </m:r>
                    <m:r>
                      <a:rPr lang="en-US" sz="1600" i="1">
                        <a:latin typeface="Cambria Math" panose="02040503050406030204" pitchFamily="18" charset="0"/>
                      </a:rPr>
                      <m:t>𝒵</m:t>
                    </m:r>
                  </m:oMath>
                </a14:m>
                <a:r>
                  <a:rPr lang="it-IT" sz="1600">
                    <a:latin typeface="Book Antiqua" panose="02040602050305030304" pitchFamily="18" charset="0"/>
                  </a:rPr>
                  <a:t>, </a:t>
                </a:r>
                <a:r>
                  <a:rPr lang="it-IT" sz="1600" err="1">
                    <a:latin typeface="Book Antiqua" panose="02040602050305030304" pitchFamily="18" charset="0"/>
                  </a:rPr>
                  <a:t>then</a:t>
                </a:r>
                <a:r>
                  <a:rPr lang="it-IT" sz="1600">
                    <a:latin typeface="Book Antiqua" panose="02040602050305030304" pitchFamily="18" charset="0"/>
                  </a:rPr>
                  <a:t> </a:t>
                </a:r>
                <a14:m>
                  <m:oMath xmlns:m="http://schemas.openxmlformats.org/officeDocument/2006/math">
                    <m:r>
                      <a:rPr lang="it-IT" sz="1600" i="1" smtClean="0">
                        <a:latin typeface="Cambria Math" panose="02040503050406030204" pitchFamily="18" charset="0"/>
                        <a:ea typeface="Cambria Math" panose="02040503050406030204" pitchFamily="18" charset="0"/>
                      </a:rPr>
                      <m:t>∀</m:t>
                    </m:r>
                    <m:acc>
                      <m:accPr>
                        <m:chr m:val="̅"/>
                        <m:ctrlPr>
                          <a:rPr lang="it-IT" sz="1600" i="1" smtClean="0">
                            <a:latin typeface="Cambria Math" panose="02040503050406030204" pitchFamily="18" charset="0"/>
                            <a:ea typeface="Cambria Math" panose="02040503050406030204" pitchFamily="18" charset="0"/>
                          </a:rPr>
                        </m:ctrlPr>
                      </m:accPr>
                      <m:e>
                        <m:r>
                          <a:rPr lang="it-IT" sz="1600" b="0" i="1" smtClean="0">
                            <a:latin typeface="Cambria Math" panose="02040503050406030204" pitchFamily="18" charset="0"/>
                            <a:ea typeface="Cambria Math" panose="02040503050406030204" pitchFamily="18" charset="0"/>
                          </a:rPr>
                          <m:t>𝑡</m:t>
                        </m:r>
                      </m:e>
                    </m:acc>
                    <m:r>
                      <a:rPr lang="it-IT" sz="1600" b="0" i="1" smtClean="0">
                        <a:latin typeface="Cambria Math" panose="02040503050406030204" pitchFamily="18" charset="0"/>
                        <a:ea typeface="Cambria Math" panose="02040503050406030204" pitchFamily="18" charset="0"/>
                      </a:rPr>
                      <m:t>&gt;</m:t>
                    </m:r>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 </m:t>
                    </m:r>
                    <m:sSub>
                      <m:sSubPr>
                        <m:ctrlPr>
                          <a:rPr lang="it-IT" sz="1600" i="1" smtClean="0">
                            <a:latin typeface="Cambria Math" panose="02040503050406030204" pitchFamily="18" charset="0"/>
                          </a:rPr>
                        </m:ctrlPr>
                      </m:sSubPr>
                      <m:e>
                        <m:r>
                          <m:rPr>
                            <m:sty m:val="p"/>
                          </m:rPr>
                          <a:rPr lang="en-US" sz="1600">
                            <a:latin typeface="Cambria Math" panose="02040503050406030204" pitchFamily="18" charset="0"/>
                          </a:rPr>
                          <m:t>e</m:t>
                        </m:r>
                      </m:e>
                      <m:sub>
                        <m:r>
                          <a:rPr lang="it-IT" sz="1600" b="0" i="1" smtClean="0">
                            <a:latin typeface="Cambria Math" panose="02040503050406030204" pitchFamily="18" charset="0"/>
                            <a:ea typeface="Cambria Math" panose="02040503050406030204" pitchFamily="18" charset="0"/>
                          </a:rPr>
                          <m:t>𝑡</m:t>
                        </m:r>
                      </m:sub>
                    </m:sSub>
                    <m:r>
                      <a:rPr lang="en-US" sz="1600">
                        <a:latin typeface="Cambria Math" panose="02040503050406030204" pitchFamily="18" charset="0"/>
                      </a:rPr>
                      <m:t>∈</m:t>
                    </m:r>
                    <m:r>
                      <a:rPr lang="en-US" sz="1600" i="1">
                        <a:latin typeface="Cambria Math" panose="02040503050406030204" pitchFamily="18" charset="0"/>
                      </a:rPr>
                      <m:t>𝒵</m:t>
                    </m:r>
                    <m:r>
                      <m:rPr>
                        <m:nor/>
                      </m:rPr>
                      <a:rPr lang="it-IT" sz="1600" dirty="0">
                        <a:latin typeface="Book Antiqua" panose="02040602050305030304" pitchFamily="18" charset="0"/>
                      </a:rPr>
                      <m:t> </m:t>
                    </m:r>
                  </m:oMath>
                </a14:m>
                <a:r>
                  <a:rPr lang="en-US" sz="1600">
                    <a:latin typeface="Book Antiqua" panose="02040602050305030304" pitchFamily="18" charset="0"/>
                  </a:rPr>
                  <a:t>.</a:t>
                </a:r>
              </a:p>
              <a:p>
                <a:endParaRPr lang="en-US" sz="1600">
                  <a:latin typeface="Book Antiqua" panose="02040602050305030304" pitchFamily="18" charset="0"/>
                </a:endParaRPr>
              </a:p>
            </p:txBody>
          </p:sp>
        </mc:Choice>
        <mc:Fallback xmlns="">
          <p:sp>
            <p:nvSpPr>
              <p:cNvPr id="13" name="CasellaDiTesto 12">
                <a:extLst>
                  <a:ext uri="{FF2B5EF4-FFF2-40B4-BE49-F238E27FC236}">
                    <a16:creationId xmlns:a16="http://schemas.microsoft.com/office/drawing/2014/main" id="{1E7B5815-B8C0-EC1A-7821-5E688C822AEC}"/>
                  </a:ext>
                </a:extLst>
              </p:cNvPr>
              <p:cNvSpPr txBox="1">
                <a:spLocks noRot="1" noChangeAspect="1" noMove="1" noResize="1" noEditPoints="1" noAdjustHandles="1" noChangeArrowheads="1" noChangeShapeType="1" noTextEdit="1"/>
              </p:cNvSpPr>
              <p:nvPr/>
            </p:nvSpPr>
            <p:spPr>
              <a:xfrm>
                <a:off x="302182" y="1325029"/>
                <a:ext cx="12127156" cy="2185214"/>
              </a:xfrm>
              <a:prstGeom prst="rect">
                <a:avLst/>
              </a:prstGeom>
              <a:blipFill>
                <a:blip r:embed="rId4"/>
                <a:stretch>
                  <a:fillRect l="-302" t="-836"/>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CE05A78B-1B50-8B0E-AF84-88E1518F92B1}"/>
              </a:ext>
            </a:extLst>
          </p:cNvPr>
          <p:cNvPicPr>
            <a:picLocks noChangeAspect="1"/>
          </p:cNvPicPr>
          <p:nvPr/>
        </p:nvPicPr>
        <p:blipFill>
          <a:blip r:embed="rId5"/>
          <a:stretch>
            <a:fillRect/>
          </a:stretch>
        </p:blipFill>
        <p:spPr>
          <a:xfrm>
            <a:off x="4192986" y="3288049"/>
            <a:ext cx="3571754" cy="2827867"/>
          </a:xfrm>
          <a:prstGeom prst="rect">
            <a:avLst/>
          </a:prstGeom>
        </p:spPr>
      </p:pic>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4B0489F-3A1C-0E1A-197B-9E8419EA9ADD}"/>
                  </a:ext>
                </a:extLst>
              </p:cNvPr>
              <p:cNvSpPr txBox="1"/>
              <p:nvPr/>
            </p:nvSpPr>
            <p:spPr>
              <a:xfrm>
                <a:off x="7508759" y="5351024"/>
                <a:ext cx="2026316" cy="600164"/>
              </a:xfrm>
              <a:prstGeom prst="rect">
                <a:avLst/>
              </a:prstGeom>
              <a:noFill/>
            </p:spPr>
            <p:txBody>
              <a:bodyPr wrap="square" rtlCol="0">
                <a:spAutoFit/>
              </a:bodyPr>
              <a:lstStyle/>
              <a:p>
                <a:pPr algn="ctr"/>
                <a14:m>
                  <m:oMath xmlns:m="http://schemas.openxmlformats.org/officeDocument/2006/math">
                    <m:sSub>
                      <m:sSubPr>
                        <m:ctrlPr>
                          <a:rPr lang="it-IT" sz="1100" i="1" smtClean="0">
                            <a:latin typeface="Cambria Math" panose="02040503050406030204" pitchFamily="18" charset="0"/>
                          </a:rPr>
                        </m:ctrlPr>
                      </m:sSubPr>
                      <m:e>
                        <m:r>
                          <a:rPr lang="en-US" sz="1100" i="1">
                            <a:latin typeface="Cambria Math" panose="02040503050406030204" pitchFamily="18" charset="0"/>
                          </a:rPr>
                          <m:t>𝐴</m:t>
                        </m:r>
                      </m:e>
                      <m:sub>
                        <m:r>
                          <a:rPr lang="en-US" sz="1100" i="1">
                            <a:latin typeface="Cambria Math" panose="02040503050406030204" pitchFamily="18" charset="0"/>
                          </a:rPr>
                          <m:t>𝐾</m:t>
                        </m:r>
                      </m:sub>
                    </m:sSub>
                  </m:oMath>
                </a14:m>
                <a:r>
                  <a:rPr lang="it-IT" sz="1100"/>
                  <a:t> = 0.5 </a:t>
                </a:r>
                <a14:m>
                  <m:oMath xmlns:m="http://schemas.openxmlformats.org/officeDocument/2006/math">
                    <m:r>
                      <m:rPr>
                        <m:sty m:val="p"/>
                      </m:rPr>
                      <a:rPr lang="el-GR" sz="1100" i="1" smtClean="0">
                        <a:latin typeface="Cambria Math" panose="02040503050406030204" pitchFamily="18" charset="0"/>
                        <a:ea typeface="Cambria Math" panose="02040503050406030204" pitchFamily="18" charset="0"/>
                      </a:rPr>
                      <m:t>Ι</m:t>
                    </m:r>
                  </m:oMath>
                </a14:m>
                <a:endParaRPr lang="it-IT" sz="1100" i="1">
                  <a:latin typeface="Cambria Math" panose="02040503050406030204" pitchFamily="18" charset="0"/>
                  <a:ea typeface="Cambria Math" panose="02040503050406030204" pitchFamily="18" charset="0"/>
                </a:endParaRPr>
              </a:p>
              <a:p>
                <a:pPr algn="ctr"/>
                <a:r>
                  <a:rPr lang="en-US" sz="1100"/>
                  <a:t>Set </a:t>
                </a:r>
                <a14:m>
                  <m:oMath xmlns:m="http://schemas.openxmlformats.org/officeDocument/2006/math">
                    <m:r>
                      <a:rPr lang="en-US" sz="1100" i="1">
                        <a:latin typeface="Cambria Math" panose="02040503050406030204" pitchFamily="18" charset="0"/>
                      </a:rPr>
                      <m:t>𝒲</m:t>
                    </m:r>
                    <m:r>
                      <a:rPr lang="it-IT" sz="1100" b="0" i="1" smtClean="0">
                        <a:latin typeface="Cambria Math" panose="02040503050406030204" pitchFamily="18" charset="0"/>
                      </a:rPr>
                      <m:t>: </m:t>
                    </m:r>
                  </m:oMath>
                </a14:m>
                <a:r>
                  <a:rPr lang="it-IT" sz="1100" err="1"/>
                  <a:t>circle</a:t>
                </a:r>
                <a:r>
                  <a:rPr lang="it-IT" sz="1100"/>
                  <a:t> of </a:t>
                </a:r>
                <a:r>
                  <a:rPr lang="it-IT" sz="1100" err="1"/>
                  <a:t>radius</a:t>
                </a:r>
                <a:r>
                  <a:rPr lang="it-IT" sz="1100"/>
                  <a:t> 0.5</a:t>
                </a:r>
              </a:p>
              <a:p>
                <a:pPr algn="ctr"/>
                <a:r>
                  <a:rPr lang="en-US" sz="1100"/>
                  <a:t>Set </a:t>
                </a:r>
                <a14:m>
                  <m:oMath xmlns:m="http://schemas.openxmlformats.org/officeDocument/2006/math">
                    <m:r>
                      <a:rPr lang="en-US" sz="1100" i="1">
                        <a:latin typeface="Cambria Math" panose="02040503050406030204" pitchFamily="18" charset="0"/>
                      </a:rPr>
                      <m:t>𝒵</m:t>
                    </m:r>
                    <m:r>
                      <a:rPr lang="it-IT" sz="1100" b="0" i="1" smtClean="0">
                        <a:latin typeface="Cambria Math" panose="02040503050406030204" pitchFamily="18" charset="0"/>
                      </a:rPr>
                      <m:t>:</m:t>
                    </m:r>
                  </m:oMath>
                </a14:m>
                <a:r>
                  <a:rPr lang="it-IT" sz="1100"/>
                  <a:t> </a:t>
                </a:r>
                <a:r>
                  <a:rPr lang="it-IT" sz="1100" err="1"/>
                  <a:t>circle</a:t>
                </a:r>
                <a:r>
                  <a:rPr lang="it-IT" sz="1100"/>
                  <a:t> of </a:t>
                </a:r>
                <a:r>
                  <a:rPr lang="it-IT" sz="1100" err="1"/>
                  <a:t>radius</a:t>
                </a:r>
                <a:r>
                  <a:rPr lang="it-IT" sz="1100"/>
                  <a:t> 1</a:t>
                </a:r>
              </a:p>
            </p:txBody>
          </p:sp>
        </mc:Choice>
        <mc:Fallback xmlns="">
          <p:sp>
            <p:nvSpPr>
              <p:cNvPr id="11" name="CasellaDiTesto 10">
                <a:extLst>
                  <a:ext uri="{FF2B5EF4-FFF2-40B4-BE49-F238E27FC236}">
                    <a16:creationId xmlns:a16="http://schemas.microsoft.com/office/drawing/2014/main" id="{B4B0489F-3A1C-0E1A-197B-9E8419EA9ADD}"/>
                  </a:ext>
                </a:extLst>
              </p:cNvPr>
              <p:cNvSpPr txBox="1">
                <a:spLocks noRot="1" noChangeAspect="1" noMove="1" noResize="1" noEditPoints="1" noAdjustHandles="1" noChangeArrowheads="1" noChangeShapeType="1" noTextEdit="1"/>
              </p:cNvSpPr>
              <p:nvPr/>
            </p:nvSpPr>
            <p:spPr>
              <a:xfrm>
                <a:off x="7508759" y="5351024"/>
                <a:ext cx="2026316" cy="60016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772039E6-E400-3F78-76EB-99945093B0B8}"/>
                  </a:ext>
                </a:extLst>
              </p:cNvPr>
              <p:cNvSpPr txBox="1"/>
              <p:nvPr/>
            </p:nvSpPr>
            <p:spPr>
              <a:xfrm>
                <a:off x="5872947" y="6068310"/>
                <a:ext cx="316226" cy="2000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700" b="0" i="1" smtClean="0">
                          <a:latin typeface="Cambria Math" panose="02040503050406030204" pitchFamily="18" charset="0"/>
                        </a:rPr>
                        <m:t>𝑚</m:t>
                      </m:r>
                    </m:oMath>
                  </m:oMathPara>
                </a14:m>
                <a:endParaRPr lang="en-AU" sz="700"/>
              </a:p>
            </p:txBody>
          </p:sp>
        </mc:Choice>
        <mc:Fallback xmlns="">
          <p:sp>
            <p:nvSpPr>
              <p:cNvPr id="6" name="CasellaDiTesto 5">
                <a:extLst>
                  <a:ext uri="{FF2B5EF4-FFF2-40B4-BE49-F238E27FC236}">
                    <a16:creationId xmlns:a16="http://schemas.microsoft.com/office/drawing/2014/main" id="{772039E6-E400-3F78-76EB-99945093B0B8}"/>
                  </a:ext>
                </a:extLst>
              </p:cNvPr>
              <p:cNvSpPr txBox="1">
                <a:spLocks noRot="1" noChangeAspect="1" noMove="1" noResize="1" noEditPoints="1" noAdjustHandles="1" noChangeArrowheads="1" noChangeShapeType="1" noTextEdit="1"/>
              </p:cNvSpPr>
              <p:nvPr/>
            </p:nvSpPr>
            <p:spPr>
              <a:xfrm>
                <a:off x="5872947" y="6068310"/>
                <a:ext cx="316226" cy="20005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118D0291-5063-8B85-EBC8-E3928FF16149}"/>
                  </a:ext>
                </a:extLst>
              </p:cNvPr>
              <p:cNvSpPr txBox="1"/>
              <p:nvPr/>
            </p:nvSpPr>
            <p:spPr>
              <a:xfrm rot="16200000">
                <a:off x="3962273" y="4552856"/>
                <a:ext cx="461427" cy="2000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700" b="0" i="1" smtClean="0">
                          <a:latin typeface="Cambria Math" panose="02040503050406030204" pitchFamily="18" charset="0"/>
                        </a:rPr>
                        <m:t>𝑚</m:t>
                      </m:r>
                      <m:r>
                        <a:rPr lang="it-IT" sz="700" b="0" i="1" smtClean="0">
                          <a:latin typeface="Cambria Math" panose="02040503050406030204" pitchFamily="18" charset="0"/>
                        </a:rPr>
                        <m:t>/</m:t>
                      </m:r>
                      <m:r>
                        <a:rPr lang="it-IT" sz="700" b="0" i="1" smtClean="0">
                          <a:latin typeface="Cambria Math" panose="02040503050406030204" pitchFamily="18" charset="0"/>
                        </a:rPr>
                        <m:t>𝑠</m:t>
                      </m:r>
                    </m:oMath>
                  </m:oMathPara>
                </a14:m>
                <a:endParaRPr lang="en-AU" sz="700"/>
              </a:p>
            </p:txBody>
          </p:sp>
        </mc:Choice>
        <mc:Fallback xmlns="">
          <p:sp>
            <p:nvSpPr>
              <p:cNvPr id="12" name="CasellaDiTesto 11">
                <a:extLst>
                  <a:ext uri="{FF2B5EF4-FFF2-40B4-BE49-F238E27FC236}">
                    <a16:creationId xmlns:a16="http://schemas.microsoft.com/office/drawing/2014/main" id="{118D0291-5063-8B85-EBC8-E3928FF16149}"/>
                  </a:ext>
                </a:extLst>
              </p:cNvPr>
              <p:cNvSpPr txBox="1">
                <a:spLocks noRot="1" noChangeAspect="1" noMove="1" noResize="1" noEditPoints="1" noAdjustHandles="1" noChangeArrowheads="1" noChangeShapeType="1" noTextEdit="1"/>
              </p:cNvSpPr>
              <p:nvPr/>
            </p:nvSpPr>
            <p:spPr>
              <a:xfrm rot="16200000">
                <a:off x="3962273" y="4552856"/>
                <a:ext cx="461427" cy="20005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413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a:extLst>
              <a:ext uri="{FF2B5EF4-FFF2-40B4-BE49-F238E27FC236}">
                <a16:creationId xmlns:a16="http://schemas.microsoft.com/office/drawing/2014/main" id="{E0797A54-C1D7-854F-9365-CD89D5592AAA}"/>
              </a:ext>
            </a:extLst>
          </p:cNvPr>
          <p:cNvPicPr>
            <a:picLocks noChangeAspect="1"/>
          </p:cNvPicPr>
          <p:nvPr/>
        </p:nvPicPr>
        <p:blipFill rotWithShape="1">
          <a:blip r:embed="rId3"/>
          <a:srcRect l="54311" r="27143"/>
          <a:stretch/>
        </p:blipFill>
        <p:spPr>
          <a:xfrm>
            <a:off x="-678345" y="-322002"/>
            <a:ext cx="1212745" cy="1324061"/>
          </a:xfrm>
          <a:prstGeom prst="rect">
            <a:avLst/>
          </a:prstGeom>
        </p:spPr>
      </p:pic>
      <p:pic>
        <p:nvPicPr>
          <p:cNvPr id="5" name="Immagine 4">
            <a:extLst>
              <a:ext uri="{FF2B5EF4-FFF2-40B4-BE49-F238E27FC236}">
                <a16:creationId xmlns:a16="http://schemas.microsoft.com/office/drawing/2014/main" id="{9C1FBD64-F46E-D147-9207-C6E736150AEE}"/>
              </a:ext>
            </a:extLst>
          </p:cNvPr>
          <p:cNvPicPr>
            <a:picLocks noChangeAspect="1"/>
          </p:cNvPicPr>
          <p:nvPr/>
        </p:nvPicPr>
        <p:blipFill>
          <a:blip r:embed="rId3"/>
          <a:stretch>
            <a:fillRect/>
          </a:stretch>
        </p:blipFill>
        <p:spPr>
          <a:xfrm>
            <a:off x="6094824" y="-284793"/>
            <a:ext cx="7036055" cy="1286852"/>
          </a:xfrm>
          <a:prstGeom prst="rect">
            <a:avLst/>
          </a:prstGeom>
        </p:spPr>
      </p:pic>
      <p:sp>
        <p:nvSpPr>
          <p:cNvPr id="4" name="Cornice 3">
            <a:extLst>
              <a:ext uri="{FF2B5EF4-FFF2-40B4-BE49-F238E27FC236}">
                <a16:creationId xmlns:a16="http://schemas.microsoft.com/office/drawing/2014/main" id="{D725A2A3-A30B-9143-B8B6-BB3AF0603C7C}"/>
              </a:ext>
            </a:extLst>
          </p:cNvPr>
          <p:cNvSpPr/>
          <p:nvPr/>
        </p:nvSpPr>
        <p:spPr>
          <a:xfrm>
            <a:off x="492366" y="139785"/>
            <a:ext cx="5720395" cy="761999"/>
          </a:xfrm>
          <a:prstGeom prst="frame">
            <a:avLst>
              <a:gd name="adj1" fmla="val 9383"/>
            </a:avLst>
          </a:prstGeom>
          <a:solidFill>
            <a:srgbClr val="EB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highlight>
                <a:srgbClr val="FFFF00"/>
              </a:highlight>
            </a:endParaRPr>
          </a:p>
        </p:txBody>
      </p:sp>
      <p:sp>
        <p:nvSpPr>
          <p:cNvPr id="2" name="Segnaposto numero diapositiva 1">
            <a:extLst>
              <a:ext uri="{FF2B5EF4-FFF2-40B4-BE49-F238E27FC236}">
                <a16:creationId xmlns:a16="http://schemas.microsoft.com/office/drawing/2014/main" id="{6F520E28-E8D2-2C40-95C4-E904D1FBCC2B}"/>
              </a:ext>
            </a:extLst>
          </p:cNvPr>
          <p:cNvSpPr>
            <a:spLocks noGrp="1"/>
          </p:cNvSpPr>
          <p:nvPr>
            <p:ph type="sldNum" sz="quarter" idx="12"/>
          </p:nvPr>
        </p:nvSpPr>
        <p:spPr/>
        <p:txBody>
          <a:bodyPr/>
          <a:lstStyle/>
          <a:p>
            <a:fld id="{DC37C2B9-A872-A944-AEE9-F3A7BF297768}" type="slidenum">
              <a:rPr lang="it-IT" smtClean="0"/>
              <a:t>9</a:t>
            </a:fld>
            <a:endParaRPr lang="it-IT"/>
          </a:p>
        </p:txBody>
      </p:sp>
      <p:sp>
        <p:nvSpPr>
          <p:cNvPr id="3" name="Segnaposto piè di pagina 2">
            <a:extLst>
              <a:ext uri="{FF2B5EF4-FFF2-40B4-BE49-F238E27FC236}">
                <a16:creationId xmlns:a16="http://schemas.microsoft.com/office/drawing/2014/main" id="{C52312DB-CA74-C24D-BCD3-B804102836A3}"/>
              </a:ext>
            </a:extLst>
          </p:cNvPr>
          <p:cNvSpPr>
            <a:spLocks noGrp="1"/>
          </p:cNvSpPr>
          <p:nvPr>
            <p:ph type="ftr" sz="quarter" idx="11"/>
          </p:nvPr>
        </p:nvSpPr>
        <p:spPr>
          <a:xfrm>
            <a:off x="4037424" y="6416263"/>
            <a:ext cx="4114800" cy="365125"/>
          </a:xfrm>
        </p:spPr>
        <p:txBody>
          <a:bodyPr/>
          <a:lstStyle/>
          <a:p>
            <a:r>
              <a:rPr lang="it-IT"/>
              <a:t>AMR - Baldisseri, Maiani, Ripamonti</a:t>
            </a:r>
          </a:p>
        </p:txBody>
      </p:sp>
      <p:sp>
        <p:nvSpPr>
          <p:cNvPr id="16" name="CasellaDiTesto 15">
            <a:extLst>
              <a:ext uri="{FF2B5EF4-FFF2-40B4-BE49-F238E27FC236}">
                <a16:creationId xmlns:a16="http://schemas.microsoft.com/office/drawing/2014/main" id="{AAD9DC2B-F743-2C41-BAB0-ED16AF977B6E}"/>
              </a:ext>
            </a:extLst>
          </p:cNvPr>
          <p:cNvSpPr txBox="1"/>
          <p:nvPr/>
        </p:nvSpPr>
        <p:spPr>
          <a:xfrm>
            <a:off x="534400" y="259174"/>
            <a:ext cx="5678362" cy="523220"/>
          </a:xfrm>
          <a:prstGeom prst="rect">
            <a:avLst/>
          </a:prstGeom>
          <a:noFill/>
        </p:spPr>
        <p:txBody>
          <a:bodyPr wrap="square" rtlCol="0">
            <a:spAutoFit/>
          </a:bodyPr>
          <a:lstStyle/>
          <a:p>
            <a:pPr algn="ctr"/>
            <a:r>
              <a:rPr lang="it-IT" sz="2800">
                <a:latin typeface="Book Antiqua" panose="02040602050305030304" pitchFamily="18" charset="0"/>
              </a:rPr>
              <a:t>MODEL PREDICTIVE CONTROL</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D171C287-9810-A583-A3AE-B9030A7E4EDE}"/>
                  </a:ext>
                </a:extLst>
              </p:cNvPr>
              <p:cNvSpPr txBox="1"/>
              <p:nvPr/>
            </p:nvSpPr>
            <p:spPr>
              <a:xfrm>
                <a:off x="116761" y="4116897"/>
                <a:ext cx="12192000" cy="1989455"/>
              </a:xfrm>
              <a:prstGeom prst="rect">
                <a:avLst/>
              </a:prstGeom>
              <a:noFill/>
            </p:spPr>
            <p:txBody>
              <a:bodyPr wrap="square" rtlCol="0">
                <a:spAutoFit/>
              </a:bodyPr>
              <a:lstStyle/>
              <a:p>
                <a:r>
                  <a:rPr lang="en-US" sz="1600"/>
                  <a:t>                                                                                                </a:t>
                </a:r>
                <a14:m>
                  <m:oMath xmlns:m="http://schemas.openxmlformats.org/officeDocument/2006/math">
                    <m:func>
                      <m:funcPr>
                        <m:ctrlPr>
                          <a:rPr lang="en-US" sz="1600" i="1" smtClean="0">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a:latin typeface="Cambria Math" panose="02040503050406030204" pitchFamily="18" charset="0"/>
                              </a:rPr>
                              <m:t>min</m:t>
                            </m:r>
                          </m:e>
                          <m:lim>
                            <m:r>
                              <a:rPr lang="it-IT" sz="1600" i="1">
                                <a:latin typeface="Cambria Math" panose="02040503050406030204" pitchFamily="18" charset="0"/>
                              </a:rPr>
                              <m:t>𝑣</m:t>
                            </m:r>
                          </m:lim>
                        </m:limLow>
                      </m:fName>
                      <m:e>
                        <m:r>
                          <a:rPr lang="it-IT" sz="1600" b="0" i="0" smtClean="0">
                            <a:latin typeface="Cambria Math" panose="02040503050406030204" pitchFamily="18" charset="0"/>
                          </a:rPr>
                          <m:t>{ </m:t>
                        </m:r>
                        <m:r>
                          <m:rPr>
                            <m:sty m:val="p"/>
                          </m:rPr>
                          <a:rPr lang="it-IT" sz="1600" b="0" i="0" smtClean="0">
                            <a:latin typeface="Cambria Math" panose="02040503050406030204" pitchFamily="18" charset="0"/>
                          </a:rPr>
                          <m:t>J</m:t>
                        </m:r>
                        <m:r>
                          <a:rPr lang="it-IT" sz="1600" b="0" i="0" smtClean="0">
                            <a:latin typeface="Cambria Math" panose="02040503050406030204" pitchFamily="18" charset="0"/>
                          </a:rPr>
                          <m:t>(</m:t>
                        </m:r>
                        <m:sSub>
                          <m:sSubPr>
                            <m:ctrlPr>
                              <a:rPr lang="en-US" sz="1600" i="1">
                                <a:latin typeface="Cambria Math" panose="02040503050406030204" pitchFamily="18" charset="0"/>
                              </a:rPr>
                            </m:ctrlPr>
                          </m:sSubPr>
                          <m:e>
                            <m:r>
                              <a:rPr lang="it-IT" sz="1600" i="1">
                                <a:latin typeface="Cambria Math" panose="02040503050406030204" pitchFamily="18" charset="0"/>
                              </a:rPr>
                              <m:t>𝑠</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𝑣</m:t>
                        </m:r>
                        <m:r>
                          <a:rPr lang="it-IT" sz="1600" b="0" i="0" smtClean="0">
                            <a:latin typeface="Cambria Math" panose="02040503050406030204" pitchFamily="18" charset="0"/>
                          </a:rPr>
                          <m:t>)}</m:t>
                        </m:r>
                      </m:e>
                    </m:func>
                  </m:oMath>
                </a14:m>
                <a:endParaRPr lang="en-US" sz="1600"/>
              </a:p>
              <a:p>
                <a:pPr>
                  <a:lnSpc>
                    <a:spcPct val="150000"/>
                  </a:lnSpc>
                </a:pPr>
                <a:r>
                  <a:rPr lang="en-US" sz="1600">
                    <a:latin typeface="Book Antiqua" panose="02040602050305030304" pitchFamily="18" charset="0"/>
                  </a:rPr>
                  <a:t>                                                                                      </a:t>
                </a:r>
                <a:r>
                  <a:rPr lang="en-US" sz="1600" b="1">
                    <a:latin typeface="Book Antiqua" panose="02040602050305030304" pitchFamily="18" charset="0"/>
                  </a:rPr>
                  <a:t> </a:t>
                </a:r>
                <a:r>
                  <a:rPr lang="en-US" sz="1600" b="1" err="1">
                    <a:latin typeface="Book Antiqua" panose="02040602050305030304" pitchFamily="18" charset="0"/>
                  </a:rPr>
                  <a:t>s.t.</a:t>
                </a:r>
                <a:r>
                  <a:rPr lang="en-US" sz="1600" b="1">
                    <a:latin typeface="Book Antiqua" panose="02040602050305030304" pitchFamily="18" charset="0"/>
                  </a:rPr>
                  <a:t>    </a:t>
                </a:r>
                <a14:m>
                  <m:oMath xmlns:m="http://schemas.openxmlformats.org/officeDocument/2006/math">
                    <m:sSub>
                      <m:sSubPr>
                        <m:ctrlPr>
                          <a:rPr lang="en-US" sz="1600" i="1">
                            <a:latin typeface="Cambria Math" panose="02040503050406030204" pitchFamily="18" charset="0"/>
                          </a:rPr>
                        </m:ctrlPr>
                      </m:sSubPr>
                      <m:e>
                        <m:r>
                          <a:rPr lang="it-IT" sz="1600" i="1">
                            <a:latin typeface="Cambria Math" panose="02040503050406030204" pitchFamily="18" charset="0"/>
                          </a:rPr>
                          <m:t>𝑠</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+1|</m:t>
                        </m:r>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smtClean="0">
                            <a:latin typeface="Cambria Math" panose="02040503050406030204" pitchFamily="18" charset="0"/>
                          </a:rPr>
                          <m:t>𝐴𝑠</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i="1">
                        <a:latin typeface="Cambria Math" panose="02040503050406030204" pitchFamily="18" charset="0"/>
                      </a:rPr>
                      <m:t>+</m:t>
                    </m:r>
                    <m:r>
                      <a:rPr lang="it-IT" sz="1600" i="1">
                        <a:latin typeface="Cambria Math" panose="02040503050406030204" pitchFamily="18" charset="0"/>
                      </a:rPr>
                      <m:t>𝐵</m:t>
                    </m:r>
                    <m:sSub>
                      <m:sSubPr>
                        <m:ctrlPr>
                          <a:rPr lang="it-IT" sz="1600" i="1">
                            <a:latin typeface="Cambria Math" panose="02040503050406030204" pitchFamily="18" charset="0"/>
                          </a:rPr>
                        </m:ctrlPr>
                      </m:sSubPr>
                      <m:e>
                        <m:r>
                          <a:rPr lang="it-IT" sz="1600" i="1">
                            <a:latin typeface="Cambria Math" panose="02040503050406030204" pitchFamily="18" charset="0"/>
                          </a:rPr>
                          <m:t>𝑣</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i="1">
                        <a:latin typeface="Cambria Math" panose="02040503050406030204" pitchFamily="18" charset="0"/>
                      </a:rPr>
                      <m:t>    </m:t>
                    </m:r>
                    <m:r>
                      <a:rPr lang="it-IT" sz="1600" i="1">
                        <a:latin typeface="Cambria Math" panose="02040503050406030204" pitchFamily="18" charset="0"/>
                      </a:rPr>
                      <m:t>𝑖</m:t>
                    </m:r>
                    <m:r>
                      <a:rPr lang="it-IT" sz="1600" i="1">
                        <a:latin typeface="Cambria Math" panose="02040503050406030204" pitchFamily="18" charset="0"/>
                      </a:rPr>
                      <m:t>=0,1,…,</m:t>
                    </m:r>
                    <m:r>
                      <a:rPr lang="it-IT" sz="1600" i="1">
                        <a:latin typeface="Cambria Math" panose="02040503050406030204" pitchFamily="18" charset="0"/>
                      </a:rPr>
                      <m:t>𝑁</m:t>
                    </m:r>
                    <m:r>
                      <a:rPr lang="it-IT" sz="1600" i="1">
                        <a:latin typeface="Cambria Math" panose="02040503050406030204" pitchFamily="18" charset="0"/>
                      </a:rPr>
                      <m:t>−1</m:t>
                    </m:r>
                  </m:oMath>
                </a14:m>
                <a:endParaRPr lang="it-IT" sz="1600">
                  <a:latin typeface="Book Antiqua" panose="02040602050305030304" pitchFamily="18" charset="0"/>
                </a:endParaRPr>
              </a:p>
              <a:p>
                <a:pPr>
                  <a:lnSpc>
                    <a:spcPct val="150000"/>
                  </a:lnSpc>
                </a:pPr>
                <a:r>
                  <a:rPr lang="it-IT" sz="1600">
                    <a:ea typeface="Cambria Math" panose="02040503050406030204" pitchFamily="18" charset="0"/>
                  </a:rPr>
                  <a:t>                                                                                                          </a:t>
                </a:r>
                <a14:m>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s</m:t>
                        </m:r>
                      </m:e>
                      <m:sub>
                        <m:r>
                          <m:rPr>
                            <m:sty m:val="p"/>
                          </m:rPr>
                          <a:rPr lang="en-US" sz="1600">
                            <a:latin typeface="Cambria Math" panose="02040503050406030204" pitchFamily="18" charset="0"/>
                            <a:ea typeface="Cambria Math" panose="02040503050406030204" pitchFamily="18" charset="0"/>
                          </a:rPr>
                          <m:t>t</m:t>
                        </m:r>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i</m:t>
                        </m:r>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t</m:t>
                        </m:r>
                      </m:sub>
                    </m:sSub>
                    <m:r>
                      <a:rPr lang="en-US" sz="160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𝒳</m:t>
                    </m:r>
                    <m:r>
                      <a:rPr lang="en-US" sz="1600">
                        <a:latin typeface="Cambria Math" panose="02040503050406030204" pitchFamily="18" charset="0"/>
                        <a:ea typeface="Cambria Math" panose="02040503050406030204" pitchFamily="18" charset="0"/>
                      </a:rPr>
                      <m:t>⊖</m:t>
                    </m:r>
                    <m:r>
                      <m:rPr>
                        <m:nor/>
                      </m:rPr>
                      <a:rPr lang="el-GR" sz="1600" dirty="0">
                        <a:latin typeface="Cambria Math" panose="02040503050406030204" pitchFamily="18" charset="0"/>
                        <a:ea typeface="Cambria Math" panose="02040503050406030204" pitchFamily="18" charset="0"/>
                      </a:rPr>
                      <m:t> </m:t>
                    </m:r>
                    <m:r>
                      <m:rPr>
                        <m:sty m:val="p"/>
                      </m:rPr>
                      <a:rPr lang="el-GR" sz="1600" i="1" dirty="0">
                        <a:latin typeface="Cambria Math" panose="02040503050406030204" pitchFamily="18" charset="0"/>
                        <a:ea typeface="Cambria Math" panose="02040503050406030204" pitchFamily="18" charset="0"/>
                      </a:rPr>
                      <m:t>Ω</m:t>
                    </m:r>
                  </m:oMath>
                </a14:m>
                <a:endParaRPr lang="it-IT" sz="1600" i="1">
                  <a:latin typeface="Cambria Math" panose="02040503050406030204" pitchFamily="18" charset="0"/>
                  <a:ea typeface="Cambria Math" panose="02040503050406030204" pitchFamily="18" charset="0"/>
                </a:endParaRPr>
              </a:p>
              <a:p>
                <a:pPr>
                  <a:lnSpc>
                    <a:spcPct val="150000"/>
                  </a:lnSpc>
                </a:pPr>
                <a:r>
                  <a:rPr lang="it-IT" sz="1600"/>
                  <a:t>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𝑣</m:t>
                        </m:r>
                      </m:e>
                      <m:sub>
                        <m:r>
                          <m:rPr>
                            <m:sty m:val="p"/>
                          </m:rPr>
                          <a:rPr lang="en-US" sz="1600">
                            <a:latin typeface="Cambria Math" panose="02040503050406030204" pitchFamily="18" charset="0"/>
                          </a:rPr>
                          <m:t>t</m:t>
                        </m:r>
                        <m:r>
                          <a:rPr lang="en-US" sz="1600">
                            <a:latin typeface="Cambria Math" panose="02040503050406030204" pitchFamily="18" charset="0"/>
                          </a:rPr>
                          <m:t>+</m:t>
                        </m:r>
                        <m:r>
                          <m:rPr>
                            <m:sty m:val="p"/>
                          </m:rPr>
                          <a:rPr lang="en-US" sz="1600">
                            <a:latin typeface="Cambria Math" panose="02040503050406030204" pitchFamily="18" charset="0"/>
                          </a:rPr>
                          <m:t>i</m:t>
                        </m:r>
                        <m:r>
                          <a:rPr lang="en-US" sz="1600">
                            <a:latin typeface="Cambria Math" panose="02040503050406030204" pitchFamily="18" charset="0"/>
                          </a:rPr>
                          <m:t>|</m:t>
                        </m:r>
                        <m:r>
                          <m:rPr>
                            <m:sty m:val="p"/>
                          </m:rPr>
                          <a:rPr lang="en-US" sz="1600">
                            <a:latin typeface="Cambria Math" panose="02040503050406030204" pitchFamily="18" charset="0"/>
                          </a:rPr>
                          <m:t>t</m:t>
                        </m:r>
                      </m:sub>
                    </m:sSub>
                    <m:r>
                      <a:rPr lang="en-US" sz="1600">
                        <a:latin typeface="Cambria Math" panose="02040503050406030204" pitchFamily="18" charset="0"/>
                      </a:rPr>
                      <m:t>∈</m:t>
                    </m:r>
                    <m:r>
                      <a:rPr lang="en-US" sz="1600" i="1">
                        <a:latin typeface="Cambria Math" panose="02040503050406030204" pitchFamily="18" charset="0"/>
                      </a:rPr>
                      <m:t>𝒰</m:t>
                    </m:r>
                    <m:r>
                      <a:rPr lang="en-US" sz="1600">
                        <a:latin typeface="Cambria Math" panose="02040503050406030204" pitchFamily="18" charset="0"/>
                      </a:rPr>
                      <m:t>⊖</m:t>
                    </m:r>
                    <m:r>
                      <m:rPr>
                        <m:sty m:val="p"/>
                      </m:rPr>
                      <a:rPr lang="it-IT" sz="1600">
                        <a:latin typeface="Cambria Math" panose="02040503050406030204" pitchFamily="18" charset="0"/>
                      </a:rPr>
                      <m:t>K</m:t>
                    </m:r>
                    <m:r>
                      <m:rPr>
                        <m:sty m:val="p"/>
                      </m:rPr>
                      <a:rPr lang="el-GR" sz="1600" i="1">
                        <a:latin typeface="Cambria Math" panose="02040503050406030204" pitchFamily="18" charset="0"/>
                        <a:ea typeface="Cambria Math" panose="02040503050406030204" pitchFamily="18" charset="0"/>
                      </a:rPr>
                      <m:t>Ω</m:t>
                    </m:r>
                  </m:oMath>
                </a14:m>
                <a:endParaRPr lang="it-IT" sz="1600"/>
              </a:p>
              <a:p>
                <a:pPr>
                  <a:lnSpc>
                    <a:spcPct val="150000"/>
                  </a:lnSpc>
                </a:pPr>
                <a:r>
                  <a:rPr lang="en-US" sz="1600"/>
                  <a:t>                                                                                                          </a:t>
                </a:r>
                <a14:m>
                  <m:oMath xmlns:m="http://schemas.openxmlformats.org/officeDocument/2006/math">
                    <m:sSub>
                      <m:sSubPr>
                        <m:ctrlPr>
                          <a:rPr lang="en-US" sz="1600" i="1">
                            <a:latin typeface="Cambria Math" panose="02040503050406030204" pitchFamily="18" charset="0"/>
                          </a:rPr>
                        </m:ctrlPr>
                      </m:sSubPr>
                      <m:e>
                        <m:r>
                          <a:rPr lang="it-IT" sz="1600" i="1">
                            <a:latin typeface="Cambria Math" panose="02040503050406030204" pitchFamily="18" charset="0"/>
                          </a:rPr>
                          <m:t>𝑠</m:t>
                        </m:r>
                      </m:e>
                      <m:sub>
                        <m:r>
                          <a:rPr lang="it-IT" sz="1600" i="1">
                            <a:latin typeface="Cambria Math" panose="02040503050406030204" pitchFamily="18" charset="0"/>
                          </a:rPr>
                          <m:t>𝑡</m:t>
                        </m:r>
                        <m:r>
                          <a:rPr lang="it-IT" sz="1600" i="1">
                            <a:latin typeface="Cambria Math" panose="02040503050406030204" pitchFamily="18" charset="0"/>
                          </a:rPr>
                          <m:t>|</m:t>
                        </m:r>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𝑥</m:t>
                        </m:r>
                      </m:e>
                      <m:sub>
                        <m:r>
                          <a:rPr lang="it-IT" sz="1600" i="1">
                            <a:latin typeface="Cambria Math" panose="02040503050406030204" pitchFamily="18" charset="0"/>
                          </a:rPr>
                          <m:t>𝑡</m:t>
                        </m:r>
                      </m:sub>
                    </m:sSub>
                  </m:oMath>
                </a14:m>
                <a:endParaRPr lang="en-US" sz="1600">
                  <a:latin typeface="Book Antiqua" panose="02040602050305030304" pitchFamily="18" charset="0"/>
                </a:endParaRPr>
              </a:p>
            </p:txBody>
          </p:sp>
        </mc:Choice>
        <mc:Fallback xmlns="">
          <p:sp>
            <p:nvSpPr>
              <p:cNvPr id="13" name="CasellaDiTesto 12">
                <a:extLst>
                  <a:ext uri="{FF2B5EF4-FFF2-40B4-BE49-F238E27FC236}">
                    <a16:creationId xmlns:a16="http://schemas.microsoft.com/office/drawing/2014/main" id="{D171C287-9810-A583-A3AE-B9030A7E4EDE}"/>
                  </a:ext>
                </a:extLst>
              </p:cNvPr>
              <p:cNvSpPr txBox="1">
                <a:spLocks noRot="1" noChangeAspect="1" noMove="1" noResize="1" noEditPoints="1" noAdjustHandles="1" noChangeArrowheads="1" noChangeShapeType="1" noTextEdit="1"/>
              </p:cNvSpPr>
              <p:nvPr/>
            </p:nvSpPr>
            <p:spPr>
              <a:xfrm>
                <a:off x="116761" y="4116897"/>
                <a:ext cx="12192000" cy="198945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E0019BE3-473C-A1FA-5161-EA9EFB59E038}"/>
                  </a:ext>
                </a:extLst>
              </p:cNvPr>
              <p:cNvSpPr txBox="1"/>
              <p:nvPr/>
            </p:nvSpPr>
            <p:spPr>
              <a:xfrm>
                <a:off x="186435" y="1357646"/>
                <a:ext cx="12192000" cy="2516971"/>
              </a:xfrm>
              <a:prstGeom prst="rect">
                <a:avLst/>
              </a:prstGeom>
              <a:noFill/>
            </p:spPr>
            <p:txBody>
              <a:bodyPr wrap="square" rtlCol="0">
                <a:spAutoFit/>
              </a:bodyPr>
              <a:lstStyle/>
              <a:p>
                <a:r>
                  <a:rPr lang="en-US" sz="1600">
                    <a:latin typeface="Book Antiqua" panose="02040602050305030304" pitchFamily="18" charset="0"/>
                  </a:rPr>
                  <a:t>Consider the minimal RPI set:    </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rPr>
                      <m:t>Ω</m:t>
                    </m:r>
                    <m:r>
                      <a:rPr lang="it-IT" sz="1600" i="1">
                        <a:latin typeface="Cambria Math" panose="02040503050406030204" pitchFamily="18" charset="0"/>
                        <a:ea typeface="Cambria Math" panose="02040503050406030204" pitchFamily="18" charset="0"/>
                      </a:rPr>
                      <m:t>= </m:t>
                    </m:r>
                    <m:sSubSup>
                      <m:sSubSupPr>
                        <m:ctrlPr>
                          <a:rPr lang="it-IT" sz="1600" i="1">
                            <a:latin typeface="Cambria Math" panose="02040503050406030204" pitchFamily="18" charset="0"/>
                            <a:ea typeface="Cambria Math" panose="02040503050406030204" pitchFamily="18" charset="0"/>
                          </a:rPr>
                        </m:ctrlPr>
                      </m:sSubSupPr>
                      <m:e>
                        <m:r>
                          <a:rPr lang="en-US" sz="1600">
                            <a:latin typeface="Cambria Math" panose="02040503050406030204" pitchFamily="18" charset="0"/>
                          </a:rPr>
                          <m:t>⊕</m:t>
                        </m:r>
                      </m:e>
                      <m:sub>
                        <m:r>
                          <a:rPr lang="it-IT" sz="1600" i="1">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=0</m:t>
                        </m:r>
                      </m:sub>
                      <m:sup>
                        <m:r>
                          <a:rPr lang="it-IT" sz="1600" i="1">
                            <a:latin typeface="Cambria Math" panose="02040503050406030204" pitchFamily="18" charset="0"/>
                            <a:ea typeface="Cambria Math" panose="02040503050406030204" pitchFamily="18" charset="0"/>
                          </a:rPr>
                          <m:t>∞</m:t>
                        </m:r>
                      </m:sup>
                    </m:sSubSup>
                    <m:sSubSup>
                      <m:sSubSupPr>
                        <m:ctrlPr>
                          <a:rPr lang="it-IT" sz="1600" i="1">
                            <a:latin typeface="Cambria Math" panose="02040503050406030204" pitchFamily="18" charset="0"/>
                            <a:ea typeface="Cambria Math" panose="02040503050406030204" pitchFamily="18" charset="0"/>
                          </a:rPr>
                        </m:ctrlPr>
                      </m:sSubSupPr>
                      <m:e>
                        <m:r>
                          <a:rPr lang="it-IT" sz="1600" i="1">
                            <a:latin typeface="Cambria Math" panose="02040503050406030204" pitchFamily="18" charset="0"/>
                            <a:ea typeface="Cambria Math" panose="02040503050406030204" pitchFamily="18" charset="0"/>
                          </a:rPr>
                          <m:t>𝐴</m:t>
                        </m:r>
                      </m:e>
                      <m:sub>
                        <m:r>
                          <a:rPr lang="it-IT" sz="1600" i="1">
                            <a:latin typeface="Cambria Math" panose="02040503050406030204" pitchFamily="18" charset="0"/>
                            <a:ea typeface="Cambria Math" panose="02040503050406030204" pitchFamily="18" charset="0"/>
                          </a:rPr>
                          <m:t>𝑘</m:t>
                        </m:r>
                      </m:sub>
                      <m:sup>
                        <m:r>
                          <a:rPr lang="it-IT" sz="1600" i="1">
                            <a:latin typeface="Cambria Math" panose="02040503050406030204" pitchFamily="18" charset="0"/>
                            <a:ea typeface="Cambria Math" panose="02040503050406030204" pitchFamily="18" charset="0"/>
                          </a:rPr>
                          <m:t>𝑡</m:t>
                        </m:r>
                      </m:sup>
                    </m:sSubSup>
                  </m:oMath>
                </a14:m>
                <a:r>
                  <a:rPr lang="en-US" sz="1600"/>
                  <a:t> </a:t>
                </a:r>
                <a14:m>
                  <m:oMath xmlns:m="http://schemas.openxmlformats.org/officeDocument/2006/math">
                    <m:r>
                      <a:rPr lang="en-US" sz="1600" i="1">
                        <a:latin typeface="Cambria Math" panose="02040503050406030204" pitchFamily="18" charset="0"/>
                      </a:rPr>
                      <m:t>𝒲</m:t>
                    </m:r>
                  </m:oMath>
                </a14:m>
                <a:endParaRPr lang="en-US" sz="1600">
                  <a:latin typeface="Book Antiqua" panose="02040602050305030304" pitchFamily="18" charset="0"/>
                </a:endParaRPr>
              </a:p>
              <a:p>
                <a:pPr>
                  <a:lnSpc>
                    <a:spcPct val="150000"/>
                  </a:lnSpc>
                </a:pPr>
                <a:r>
                  <a:rPr lang="en-US" sz="1600">
                    <a:latin typeface="Book Antiqua" panose="02040602050305030304" pitchFamily="18" charset="0"/>
                  </a:rPr>
                  <a:t>Then the admissible set where </a:t>
                </a:r>
                <a14:m>
                  <m:oMath xmlns:m="http://schemas.openxmlformats.org/officeDocument/2006/math">
                    <m:sSub>
                      <m:sSubPr>
                        <m:ctrlPr>
                          <a:rPr lang="it-IT"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+1|</m:t>
                        </m:r>
                        <m:r>
                          <a:rPr lang="en-US" sz="1600" i="1">
                            <a:latin typeface="Cambria Math" panose="02040503050406030204" pitchFamily="18" charset="0"/>
                          </a:rPr>
                          <m:t>𝑡</m:t>
                        </m:r>
                      </m:sub>
                    </m:sSub>
                  </m:oMath>
                </a14:m>
                <a:r>
                  <a:rPr lang="en-US" sz="1600">
                    <a:latin typeface="Book Antiqua" panose="02040602050305030304" pitchFamily="18" charset="0"/>
                  </a:rPr>
                  <a:t> can take value is:   </a:t>
                </a:r>
                <a14:m>
                  <m:oMath xmlns:m="http://schemas.openxmlformats.org/officeDocument/2006/math">
                    <m:sSub>
                      <m:sSubPr>
                        <m:ctrlPr>
                          <a:rPr lang="it-IT"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s</m:t>
                        </m:r>
                      </m:e>
                      <m:sub>
                        <m:r>
                          <m:rPr>
                            <m:sty m:val="p"/>
                          </m:rPr>
                          <a:rPr lang="en-US" sz="1600">
                            <a:latin typeface="Cambria Math" panose="02040503050406030204" pitchFamily="18" charset="0"/>
                            <a:ea typeface="Cambria Math" panose="02040503050406030204" pitchFamily="18" charset="0"/>
                          </a:rPr>
                          <m:t>t</m:t>
                        </m:r>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i</m:t>
                        </m:r>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t</m:t>
                        </m:r>
                      </m:sub>
                    </m:sSub>
                    <m:r>
                      <a:rPr lang="en-US" sz="160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𝒳</m:t>
                    </m:r>
                    <m:r>
                      <a:rPr lang="en-US" sz="1600">
                        <a:latin typeface="Cambria Math" panose="02040503050406030204" pitchFamily="18" charset="0"/>
                        <a:ea typeface="Cambria Math" panose="02040503050406030204" pitchFamily="18" charset="0"/>
                      </a:rPr>
                      <m:t>⊖</m:t>
                    </m:r>
                  </m:oMath>
                </a14:m>
                <a:r>
                  <a:rPr lang="el-GR" sz="1600">
                    <a:latin typeface="Book Antiqua" panose="02040602050305030304" pitchFamily="18" charset="0"/>
                    <a:ea typeface="Cambria Math" panose="02040503050406030204" pitchFamily="18" charset="0"/>
                  </a:rPr>
                  <a:t> </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rPr>
                      <m:t>Ω</m:t>
                    </m:r>
                  </m:oMath>
                </a14:m>
                <a:endParaRPr lang="en-GB" sz="1600">
                  <a:latin typeface="Book Antiqua" panose="02040602050305030304" pitchFamily="18" charset="0"/>
                  <a:ea typeface="Cambria Math" panose="02040503050406030204" pitchFamily="18" charset="0"/>
                </a:endParaRPr>
              </a:p>
              <a:p>
                <a:r>
                  <a:rPr lang="en-GB" sz="1600">
                    <a:latin typeface="Book Antiqua" panose="02040602050305030304" pitchFamily="18" charset="0"/>
                    <a:ea typeface="Cambria Math" panose="02040503050406030204" pitchFamily="18" charset="0"/>
                  </a:rPr>
                  <a:t>where ⊖ is the </a:t>
                </a:r>
                <a:r>
                  <a:rPr lang="en-GB" sz="1600" err="1">
                    <a:latin typeface="Book Antiqua" panose="02040602050305030304" pitchFamily="18" charset="0"/>
                    <a:ea typeface="Cambria Math" panose="02040503050406030204" pitchFamily="18" charset="0"/>
                  </a:rPr>
                  <a:t>Pontryagin</a:t>
                </a:r>
                <a:r>
                  <a:rPr lang="en-GB" sz="1600">
                    <a:latin typeface="Book Antiqua" panose="02040602050305030304" pitchFamily="18" charset="0"/>
                    <a:ea typeface="Cambria Math" panose="02040503050406030204" pitchFamily="18" charset="0"/>
                  </a:rPr>
                  <a:t> set difference and is defined as:</a:t>
                </a:r>
              </a:p>
              <a:p>
                <a:pPr>
                  <a:lnSpc>
                    <a:spcPct val="150000"/>
                  </a:lnSpc>
                </a:pPr>
                <a14:m>
                  <m:oMathPara xmlns:m="http://schemas.openxmlformats.org/officeDocument/2006/math">
                    <m:oMathParaPr>
                      <m:jc m:val="centerGroup"/>
                    </m:oMathParaPr>
                    <m:oMath xmlns:m="http://schemas.openxmlformats.org/officeDocument/2006/math">
                      <m:r>
                        <a:rPr lang="en-GB" sz="1600" i="1" smtClean="0">
                          <a:latin typeface="Cambria Math" panose="02040503050406030204" pitchFamily="18" charset="0"/>
                          <a:ea typeface="Cambria Math" panose="02040503050406030204" pitchFamily="18" charset="0"/>
                        </a:rPr>
                        <m:t>𝒜</m:t>
                      </m:r>
                      <m:r>
                        <a:rPr lang="en-GB" sz="1600" smtClean="0">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ℬ</m:t>
                      </m:r>
                      <m:r>
                        <a:rPr lang="en-GB" sz="1600" i="1" smtClean="0">
                          <a:latin typeface="Cambria Math" panose="02040503050406030204" pitchFamily="18" charset="0"/>
                          <a:ea typeface="Cambria Math" panose="02040503050406030204" pitchFamily="18" charset="0"/>
                        </a:rPr>
                        <m:t>=</m:t>
                      </m:r>
                      <m:r>
                        <m:rPr>
                          <m:lit/>
                        </m:rPr>
                        <a:rPr lang="en-GB" sz="1600" i="1" smtClean="0">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𝑎</m:t>
                      </m:r>
                      <m:r>
                        <a:rPr lang="en-GB" sz="1600" i="1" smtClean="0">
                          <a:latin typeface="Cambria Math" panose="02040503050406030204" pitchFamily="18" charset="0"/>
                          <a:ea typeface="Cambria Math" panose="02040503050406030204" pitchFamily="18" charset="0"/>
                        </a:rPr>
                        <m:t> </m:t>
                      </m:r>
                      <m:r>
                        <a:rPr lang="en-GB" sz="1600" smtClean="0">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𝒜</m:t>
                      </m:r>
                      <m:d>
                        <m:dPr>
                          <m:begChr m:val="|"/>
                          <m:endChr m:val="}"/>
                          <m:ctrlPr>
                            <a:rPr lang="en-GB" sz="1600" i="1" smtClean="0">
                              <a:latin typeface="Cambria Math" panose="02040503050406030204" pitchFamily="18" charset="0"/>
                              <a:ea typeface="Cambria Math" panose="02040503050406030204" pitchFamily="18" charset="0"/>
                            </a:rPr>
                          </m:ctrlPr>
                        </m:dPr>
                        <m:e>
                          <m:r>
                            <a:rPr lang="en-GB" sz="1600" i="1" smtClean="0">
                              <a:latin typeface="Cambria Math" panose="02040503050406030204" pitchFamily="18" charset="0"/>
                              <a:ea typeface="Cambria Math" panose="02040503050406030204" pitchFamily="18" charset="0"/>
                            </a:rPr>
                            <m:t>𝑎</m:t>
                          </m:r>
                          <m:r>
                            <a:rPr lang="en-GB" sz="1600" i="1" smtClean="0">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𝑏</m:t>
                          </m:r>
                          <m:r>
                            <a:rPr lang="en-GB" sz="1600" smtClean="0">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𝒜</m:t>
                          </m:r>
                          <m:r>
                            <a:rPr lang="en-GB" sz="1600" i="1" smtClean="0">
                              <a:latin typeface="Cambria Math" panose="02040503050406030204" pitchFamily="18" charset="0"/>
                              <a:ea typeface="Cambria Math" panose="02040503050406030204" pitchFamily="18" charset="0"/>
                            </a:rPr>
                            <m:t>,</m:t>
                          </m:r>
                          <m:r>
                            <a:rPr lang="en-GB" sz="1600" smtClean="0">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𝑏</m:t>
                          </m:r>
                          <m:r>
                            <a:rPr lang="en-GB" sz="1600" smtClean="0">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ℬ</m:t>
                          </m:r>
                        </m:e>
                      </m:d>
                    </m:oMath>
                  </m:oMathPara>
                </a14:m>
                <a:endParaRPr lang="en-GB" sz="1600">
                  <a:latin typeface="Book Antiqua" panose="02040602050305030304" pitchFamily="18" charset="0"/>
                  <a:ea typeface="Cambria Math" panose="02040503050406030204" pitchFamily="18" charset="0"/>
                </a:endParaRPr>
              </a:p>
              <a:p>
                <a:pPr>
                  <a:lnSpc>
                    <a:spcPct val="150000"/>
                  </a:lnSpc>
                </a:pPr>
                <a:r>
                  <a:rPr lang="en-GB" sz="1600">
                    <a:latin typeface="Book Antiqua" panose="02040602050305030304" pitchFamily="18" charset="0"/>
                    <a:ea typeface="Cambria Math" panose="02040503050406030204" pitchFamily="18" charset="0"/>
                  </a:rPr>
                  <a:t>This means that: </a:t>
                </a:r>
              </a:p>
              <a:p>
                <a:pPr/>
                <a14:m>
                  <m:oMathPara xmlns:m="http://schemas.openxmlformats.org/officeDocument/2006/math">
                    <m:oMathParaPr>
                      <m:jc m:val="centerGroup"/>
                    </m:oMathParaPr>
                    <m:oMath xmlns:m="http://schemas.openxmlformats.org/officeDocument/2006/math">
                      <m:r>
                        <a:rPr lang="en-GB" sz="1600" i="1" smtClean="0">
                          <a:latin typeface="Cambria Math" panose="02040503050406030204" pitchFamily="18" charset="0"/>
                          <a:ea typeface="Cambria Math" panose="02040503050406030204" pitchFamily="18" charset="0"/>
                        </a:rPr>
                        <m:t>∀</m:t>
                      </m:r>
                      <m:sSub>
                        <m:sSubPr>
                          <m:ctrlPr>
                            <a:rPr lang="en-GB" sz="160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𝑒</m:t>
                          </m:r>
                        </m:e>
                        <m:sub>
                          <m:r>
                            <a:rPr lang="en-GB" sz="1600" b="0" i="1" smtClean="0">
                              <a:latin typeface="Cambria Math" panose="02040503050406030204" pitchFamily="18" charset="0"/>
                              <a:ea typeface="Cambria Math" panose="02040503050406030204" pitchFamily="18" charset="0"/>
                            </a:rPr>
                            <m:t>𝑡</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𝑖</m:t>
                          </m:r>
                          <m:r>
                            <a:rPr lang="en-GB" sz="1600" b="0" i="1" smtClean="0">
                              <a:latin typeface="Cambria Math" panose="02040503050406030204" pitchFamily="18" charset="0"/>
                              <a:ea typeface="Cambria Math" panose="02040503050406030204" pitchFamily="18" charset="0"/>
                            </a:rPr>
                            <m:t>+1|</m:t>
                          </m:r>
                          <m:r>
                            <a:rPr lang="en-GB" sz="1600" b="0" i="1" smtClean="0">
                              <a:latin typeface="Cambria Math" panose="02040503050406030204" pitchFamily="18" charset="0"/>
                              <a:ea typeface="Cambria Math" panose="02040503050406030204" pitchFamily="18" charset="0"/>
                            </a:rPr>
                            <m:t>𝑡</m:t>
                          </m:r>
                        </m:sub>
                      </m:sSub>
                      <m:r>
                        <a:rPr lang="en-GB" sz="1600" i="1" smtClean="0">
                          <a:latin typeface="Cambria Math" panose="02040503050406030204" pitchFamily="18" charset="0"/>
                          <a:ea typeface="Cambria Math" panose="02040503050406030204" pitchFamily="18" charset="0"/>
                        </a:rPr>
                        <m:t>∈</m:t>
                      </m:r>
                      <m:r>
                        <m:rPr>
                          <m:sty m:val="p"/>
                        </m:rPr>
                        <a:rPr lang="en-GB" sz="1600" i="1" smtClean="0">
                          <a:latin typeface="Cambria Math" panose="02040503050406030204" pitchFamily="18" charset="0"/>
                          <a:ea typeface="Cambria Math" panose="02040503050406030204" pitchFamily="18" charset="0"/>
                        </a:rPr>
                        <m:t>Ω</m:t>
                      </m:r>
                      <m:r>
                        <a:rPr lang="en-GB" sz="1600" b="0" i="1" smtClean="0">
                          <a:latin typeface="Cambria Math" panose="02040503050406030204" pitchFamily="18" charset="0"/>
                          <a:ea typeface="Cambria Math" panose="02040503050406030204" pitchFamily="18" charset="0"/>
                        </a:rPr>
                        <m:t>,</m:t>
                      </m:r>
                      <m:sSub>
                        <m:sSubPr>
                          <m:ctrlPr>
                            <a:rPr lang="en-GB" sz="160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      </m:t>
                          </m:r>
                          <m:r>
                            <a:rPr lang="en-GB" sz="1600" i="1" smtClean="0">
                              <a:latin typeface="Cambria Math" panose="02040503050406030204" pitchFamily="18" charset="0"/>
                              <a:ea typeface="Cambria Math" panose="02040503050406030204" pitchFamily="18" charset="0"/>
                            </a:rPr>
                            <m:t>𝑒</m:t>
                          </m:r>
                        </m:e>
                        <m:sub>
                          <m:r>
                            <a:rPr lang="en-GB" sz="1600" i="1" smtClean="0">
                              <a:latin typeface="Cambria Math" panose="02040503050406030204" pitchFamily="18" charset="0"/>
                              <a:ea typeface="Cambria Math" panose="02040503050406030204" pitchFamily="18" charset="0"/>
                            </a:rPr>
                            <m:t>𝑡</m:t>
                          </m:r>
                          <m:r>
                            <a:rPr lang="en-GB" sz="1600" i="1" smtClean="0">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𝑖</m:t>
                          </m:r>
                          <m:r>
                            <a:rPr lang="en-GB" sz="1600" i="1" smtClean="0">
                              <a:latin typeface="Cambria Math" panose="02040503050406030204" pitchFamily="18" charset="0"/>
                              <a:ea typeface="Cambria Math" panose="02040503050406030204" pitchFamily="18" charset="0"/>
                            </a:rPr>
                            <m:t>+1|</m:t>
                          </m:r>
                          <m:r>
                            <a:rPr lang="en-GB" sz="1600" i="1" smtClean="0">
                              <a:latin typeface="Cambria Math" panose="02040503050406030204" pitchFamily="18" charset="0"/>
                              <a:ea typeface="Cambria Math" panose="02040503050406030204" pitchFamily="18" charset="0"/>
                            </a:rPr>
                            <m:t>𝑡</m:t>
                          </m:r>
                        </m:sub>
                      </m:sSub>
                      <m:r>
                        <a:rPr lang="en-GB" sz="1600" b="0" i="1" smtClean="0">
                          <a:latin typeface="Cambria Math" panose="02040503050406030204" pitchFamily="18" charset="0"/>
                          <a:ea typeface="Cambria Math" panose="02040503050406030204" pitchFamily="18" charset="0"/>
                        </a:rPr>
                        <m:t>+</m:t>
                      </m:r>
                      <m:sSub>
                        <m:sSubPr>
                          <m:ctrlPr>
                            <a:rPr lang="en-GB" sz="1600" i="1" smtClean="0">
                              <a:latin typeface="Cambria Math" panose="02040503050406030204" pitchFamily="18" charset="0"/>
                              <a:ea typeface="Cambria Math" panose="02040503050406030204" pitchFamily="18" charset="0"/>
                            </a:rPr>
                          </m:ctrlPr>
                        </m:sSubPr>
                        <m:e>
                          <m:r>
                            <m:rPr>
                              <m:sty m:val="p"/>
                            </m:rPr>
                            <a:rPr lang="en-GB" sz="1600" smtClean="0">
                              <a:latin typeface="Cambria Math" panose="02040503050406030204" pitchFamily="18" charset="0"/>
                              <a:ea typeface="Cambria Math" panose="02040503050406030204" pitchFamily="18" charset="0"/>
                            </a:rPr>
                            <m:t>s</m:t>
                          </m:r>
                        </m:e>
                        <m:sub>
                          <m:r>
                            <m:rPr>
                              <m:sty m:val="p"/>
                            </m:rPr>
                            <a:rPr lang="en-GB" sz="1600" smtClean="0">
                              <a:latin typeface="Cambria Math" panose="02040503050406030204" pitchFamily="18" charset="0"/>
                              <a:ea typeface="Cambria Math" panose="02040503050406030204" pitchFamily="18" charset="0"/>
                            </a:rPr>
                            <m:t>t</m:t>
                          </m:r>
                          <m:r>
                            <a:rPr lang="en-GB" sz="1600" smtClean="0">
                              <a:latin typeface="Cambria Math" panose="02040503050406030204" pitchFamily="18" charset="0"/>
                              <a:ea typeface="Cambria Math" panose="02040503050406030204" pitchFamily="18" charset="0"/>
                            </a:rPr>
                            <m:t>+</m:t>
                          </m:r>
                          <m:r>
                            <m:rPr>
                              <m:sty m:val="p"/>
                            </m:rPr>
                            <a:rPr lang="en-GB" sz="1600" smtClean="0">
                              <a:latin typeface="Cambria Math" panose="02040503050406030204" pitchFamily="18" charset="0"/>
                              <a:ea typeface="Cambria Math" panose="02040503050406030204" pitchFamily="18" charset="0"/>
                            </a:rPr>
                            <m:t>i</m:t>
                          </m:r>
                          <m:r>
                            <a:rPr lang="en-GB" sz="1600" smtClean="0">
                              <a:latin typeface="Cambria Math" panose="02040503050406030204" pitchFamily="18" charset="0"/>
                              <a:ea typeface="Cambria Math" panose="02040503050406030204" pitchFamily="18" charset="0"/>
                            </a:rPr>
                            <m:t>|</m:t>
                          </m:r>
                          <m:r>
                            <m:rPr>
                              <m:sty m:val="p"/>
                            </m:rPr>
                            <a:rPr lang="en-GB" sz="1600" smtClean="0">
                              <a:latin typeface="Cambria Math" panose="02040503050406030204" pitchFamily="18" charset="0"/>
                              <a:ea typeface="Cambria Math" panose="02040503050406030204" pitchFamily="18" charset="0"/>
                            </a:rPr>
                            <m:t>t</m:t>
                          </m:r>
                        </m:sub>
                      </m:sSub>
                      <m:r>
                        <a:rPr lang="en-GB" sz="1600" b="0" i="1" smtClean="0">
                          <a:latin typeface="Cambria Math" panose="02040503050406030204" pitchFamily="18" charset="0"/>
                          <a:ea typeface="Cambria Math" panose="02040503050406030204" pitchFamily="18" charset="0"/>
                        </a:rPr>
                        <m:t>  ∈</m:t>
                      </m:r>
                      <m:r>
                        <a:rPr lang="en-GB" sz="1600" i="1" smtClean="0">
                          <a:latin typeface="Cambria Math" panose="02040503050406030204" pitchFamily="18" charset="0"/>
                          <a:ea typeface="Cambria Math" panose="02040503050406030204" pitchFamily="18" charset="0"/>
                        </a:rPr>
                        <m:t>𝒳</m:t>
                      </m:r>
                    </m:oMath>
                  </m:oMathPara>
                </a14:m>
                <a:endParaRPr lang="en-GB" sz="1600">
                  <a:latin typeface="Book Antiqua" panose="02040602050305030304" pitchFamily="18" charset="0"/>
                  <a:ea typeface="Cambria Math" panose="02040503050406030204" pitchFamily="18" charset="0"/>
                </a:endParaRPr>
              </a:p>
              <a:p>
                <a:r>
                  <a:rPr lang="en-GB" sz="1600">
                    <a:latin typeface="Book Antiqua" panose="02040602050305030304" pitchFamily="18" charset="0"/>
                  </a:rPr>
                  <a:t>Analogously we obtain:</a:t>
                </a:r>
              </a:p>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m:rPr>
                              <m:sty m:val="p"/>
                            </m:rPr>
                            <a:rPr lang="en-GB" sz="1600" smtClean="0">
                              <a:latin typeface="Cambria Math" panose="02040503050406030204" pitchFamily="18" charset="0"/>
                            </a:rPr>
                            <m:t>v</m:t>
                          </m:r>
                        </m:e>
                        <m:sub>
                          <m:r>
                            <m:rPr>
                              <m:sty m:val="p"/>
                            </m:rPr>
                            <a:rPr lang="en-GB" sz="1600" smtClean="0">
                              <a:latin typeface="Cambria Math" panose="02040503050406030204" pitchFamily="18" charset="0"/>
                            </a:rPr>
                            <m:t>t</m:t>
                          </m:r>
                          <m:r>
                            <a:rPr lang="en-GB" sz="1600" smtClean="0">
                              <a:latin typeface="Cambria Math" panose="02040503050406030204" pitchFamily="18" charset="0"/>
                            </a:rPr>
                            <m:t>+</m:t>
                          </m:r>
                          <m:r>
                            <m:rPr>
                              <m:sty m:val="p"/>
                            </m:rPr>
                            <a:rPr lang="en-GB" sz="1600" smtClean="0">
                              <a:latin typeface="Cambria Math" panose="02040503050406030204" pitchFamily="18" charset="0"/>
                            </a:rPr>
                            <m:t>i</m:t>
                          </m:r>
                          <m:r>
                            <a:rPr lang="en-GB" sz="1600" smtClean="0">
                              <a:latin typeface="Cambria Math" panose="02040503050406030204" pitchFamily="18" charset="0"/>
                            </a:rPr>
                            <m:t>|</m:t>
                          </m:r>
                          <m:r>
                            <m:rPr>
                              <m:sty m:val="p"/>
                            </m:rPr>
                            <a:rPr lang="en-GB" sz="1600" smtClean="0">
                              <a:latin typeface="Cambria Math" panose="02040503050406030204" pitchFamily="18" charset="0"/>
                            </a:rPr>
                            <m:t>t</m:t>
                          </m:r>
                        </m:sub>
                      </m:sSub>
                      <m:r>
                        <a:rPr lang="en-GB" sz="1600" smtClean="0">
                          <a:latin typeface="Cambria Math" panose="02040503050406030204" pitchFamily="18" charset="0"/>
                        </a:rPr>
                        <m:t>∈</m:t>
                      </m:r>
                      <m:r>
                        <a:rPr lang="en-GB" sz="1600" i="1" smtClean="0">
                          <a:latin typeface="Cambria Math" panose="02040503050406030204" pitchFamily="18" charset="0"/>
                        </a:rPr>
                        <m:t>𝒰</m:t>
                      </m:r>
                      <m:r>
                        <a:rPr lang="en-GB" sz="1600" smtClean="0">
                          <a:latin typeface="Cambria Math" panose="02040503050406030204" pitchFamily="18" charset="0"/>
                        </a:rPr>
                        <m:t>⊖</m:t>
                      </m:r>
                      <m:r>
                        <m:rPr>
                          <m:sty m:val="p"/>
                        </m:rPr>
                        <a:rPr lang="en-GB" sz="1600" b="0" i="0" smtClean="0">
                          <a:latin typeface="Cambria Math" panose="02040503050406030204" pitchFamily="18" charset="0"/>
                        </a:rPr>
                        <m:t>K</m:t>
                      </m:r>
                      <m:r>
                        <m:rPr>
                          <m:sty m:val="p"/>
                        </m:rPr>
                        <a:rPr lang="en-GB" sz="1600" i="1" smtClean="0">
                          <a:latin typeface="Cambria Math" panose="02040503050406030204" pitchFamily="18" charset="0"/>
                          <a:ea typeface="Cambria Math" panose="02040503050406030204" pitchFamily="18" charset="0"/>
                        </a:rPr>
                        <m:t>Ω</m:t>
                      </m:r>
                    </m:oMath>
                  </m:oMathPara>
                </a14:m>
                <a:endParaRPr lang="en-GB" sz="1600">
                  <a:latin typeface="Book Antiqua" panose="02040602050305030304" pitchFamily="18" charset="0"/>
                </a:endParaRPr>
              </a:p>
            </p:txBody>
          </p:sp>
        </mc:Choice>
        <mc:Fallback xmlns="">
          <p:sp>
            <p:nvSpPr>
              <p:cNvPr id="14" name="CasellaDiTesto 13">
                <a:extLst>
                  <a:ext uri="{FF2B5EF4-FFF2-40B4-BE49-F238E27FC236}">
                    <a16:creationId xmlns:a16="http://schemas.microsoft.com/office/drawing/2014/main" id="{E0019BE3-473C-A1FA-5161-EA9EFB59E038}"/>
                  </a:ext>
                </a:extLst>
              </p:cNvPr>
              <p:cNvSpPr txBox="1">
                <a:spLocks noRot="1" noChangeAspect="1" noMove="1" noResize="1" noEditPoints="1" noAdjustHandles="1" noChangeArrowheads="1" noChangeShapeType="1" noTextEdit="1"/>
              </p:cNvSpPr>
              <p:nvPr/>
            </p:nvSpPr>
            <p:spPr>
              <a:xfrm>
                <a:off x="186435" y="1357646"/>
                <a:ext cx="12192000" cy="2516971"/>
              </a:xfrm>
              <a:prstGeom prst="rect">
                <a:avLst/>
              </a:prstGeom>
              <a:blipFill>
                <a:blip r:embed="rId5"/>
                <a:stretch>
                  <a:fillRect l="-300" t="-242"/>
                </a:stretch>
              </a:blipFill>
            </p:spPr>
            <p:txBody>
              <a:bodyPr/>
              <a:lstStyle/>
              <a:p>
                <a:r>
                  <a:rPr lang="en-US">
                    <a:noFill/>
                  </a:rPr>
                  <a:t> </a:t>
                </a:r>
              </a:p>
            </p:txBody>
          </p:sp>
        </mc:Fallback>
      </mc:AlternateContent>
      <p:sp>
        <p:nvSpPr>
          <p:cNvPr id="15" name="CasellaDiTesto 14">
            <a:extLst>
              <a:ext uri="{FF2B5EF4-FFF2-40B4-BE49-F238E27FC236}">
                <a16:creationId xmlns:a16="http://schemas.microsoft.com/office/drawing/2014/main" id="{BD38AEAB-2B5B-0AC5-4FDA-36438EDC255D}"/>
              </a:ext>
            </a:extLst>
          </p:cNvPr>
          <p:cNvSpPr txBox="1"/>
          <p:nvPr/>
        </p:nvSpPr>
        <p:spPr>
          <a:xfrm>
            <a:off x="219556" y="4117532"/>
            <a:ext cx="2998206" cy="338554"/>
          </a:xfrm>
          <a:prstGeom prst="rect">
            <a:avLst/>
          </a:prstGeom>
          <a:noFill/>
        </p:spPr>
        <p:txBody>
          <a:bodyPr wrap="square" rtlCol="0">
            <a:spAutoFit/>
          </a:bodyPr>
          <a:lstStyle/>
          <a:p>
            <a:r>
              <a:rPr lang="en-GB" sz="1600">
                <a:latin typeface="Book Antiqua" panose="02040602050305030304" pitchFamily="18" charset="0"/>
                <a:ea typeface="Cambria Math" panose="02040503050406030204" pitchFamily="18" charset="0"/>
              </a:rPr>
              <a:t>Thus, the final formulation is:</a:t>
            </a:r>
            <a:endParaRPr lang="en-GB" sz="1600">
              <a:latin typeface="Book Antiqua" panose="02040602050305030304" pitchFamily="18" charset="0"/>
            </a:endParaRPr>
          </a:p>
        </p:txBody>
      </p:sp>
      <p:sp>
        <p:nvSpPr>
          <p:cNvPr id="19" name="Cornice 18">
            <a:extLst>
              <a:ext uri="{FF2B5EF4-FFF2-40B4-BE49-F238E27FC236}">
                <a16:creationId xmlns:a16="http://schemas.microsoft.com/office/drawing/2014/main" id="{272CC717-8295-58C9-5E27-631CFEA70F41}"/>
              </a:ext>
            </a:extLst>
          </p:cNvPr>
          <p:cNvSpPr/>
          <p:nvPr/>
        </p:nvSpPr>
        <p:spPr>
          <a:xfrm>
            <a:off x="4513333" y="4062299"/>
            <a:ext cx="4653816" cy="2098651"/>
          </a:xfrm>
          <a:prstGeom prst="frame">
            <a:avLst>
              <a:gd name="adj1" fmla="val 507"/>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298667106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3242</Words>
  <Application>Microsoft Macintosh PowerPoint</Application>
  <PresentationFormat>Widescreen</PresentationFormat>
  <Paragraphs>373</Paragraphs>
  <Slides>26</Slides>
  <Notes>21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26</vt:i4>
      </vt:variant>
    </vt:vector>
  </HeadingPairs>
  <TitlesOfParts>
    <vt:vector size="33" baseType="lpstr">
      <vt:lpstr>Arial</vt:lpstr>
      <vt:lpstr>Book Antiqua</vt:lpstr>
      <vt:lpstr>Calibri</vt:lpstr>
      <vt:lpstr>Calibri Light</vt:lpstr>
      <vt:lpstr>Cambria Math</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Federico Baldisseri</dc:creator>
  <cp:lastModifiedBy>Federico Baldisseri</cp:lastModifiedBy>
  <cp:revision>2</cp:revision>
  <dcterms:created xsi:type="dcterms:W3CDTF">2021-08-30T06:46:09Z</dcterms:created>
  <dcterms:modified xsi:type="dcterms:W3CDTF">2022-06-14T21:43:33Z</dcterms:modified>
</cp:coreProperties>
</file>